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6858000" cx="12192000"/>
  <p:notesSz cx="6858000" cy="9144000"/>
  <p:embeddedFontLst>
    <p:embeddedFont>
      <p:font typeface="Quattrocento Sans"/>
      <p:regular r:id="rId47"/>
      <p:bold r:id="rId48"/>
      <p:italic r:id="rId49"/>
      <p:boldItalic r:id="rId50"/>
    </p:embeddedFont>
    <p:embeddedFont>
      <p:font typeface="Century Gothic"/>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40">
          <p15:clr>
            <a:srgbClr val="A4A3A4"/>
          </p15:clr>
        </p15:guide>
        <p15:guide id="2" orient="horz" pos="144">
          <p15:clr>
            <a:srgbClr val="A4A3A4"/>
          </p15:clr>
        </p15:guide>
        <p15:guide id="3" orient="horz" pos="4104">
          <p15:clr>
            <a:srgbClr val="A4A3A4"/>
          </p15:clr>
        </p15:guide>
        <p15:guide id="4" pos="7440">
          <p15:clr>
            <a:srgbClr val="A4A3A4"/>
          </p15:clr>
        </p15:guide>
        <p15:guide id="5" orient="horz" pos="1512">
          <p15:clr>
            <a:srgbClr val="A4A3A4"/>
          </p15:clr>
        </p15:guide>
        <p15:guide id="6" orient="horz" pos="2376">
          <p15:clr>
            <a:srgbClr val="A4A3A4"/>
          </p15:clr>
        </p15:guide>
        <p15:guide id="7" pos="4824">
          <p15:clr>
            <a:srgbClr val="A4A3A4"/>
          </p15:clr>
        </p15:guide>
        <p15:guide id="8" pos="2016">
          <p15:clr>
            <a:srgbClr val="A4A3A4"/>
          </p15:clr>
        </p15:guide>
        <p15:guide id="9" orient="horz" pos="1680">
          <p15:clr>
            <a:srgbClr val="A4A3A4"/>
          </p15:clr>
        </p15:guide>
        <p15:guide id="10" orient="horz" pos="1008">
          <p15:clr>
            <a:srgbClr val="A4A3A4"/>
          </p15:clr>
        </p15:guide>
        <p15:guide id="11" pos="408">
          <p15:clr>
            <a:srgbClr val="A4A3A4"/>
          </p15:clr>
        </p15:guide>
        <p15:guide id="12" orient="horz" pos="792">
          <p15:clr>
            <a:srgbClr val="A4A3A4"/>
          </p15:clr>
        </p15:guide>
        <p15:guide id="13" orient="horz" pos="2760">
          <p15:clr>
            <a:srgbClr val="A4A3A4"/>
          </p15:clr>
        </p15:guide>
        <p15:guide id="14" orient="horz" pos="3024">
          <p15:clr>
            <a:srgbClr val="A4A3A4"/>
          </p15:clr>
        </p15:guide>
        <p15:guide id="15" pos="3840">
          <p15:clr>
            <a:srgbClr val="A4A3A4"/>
          </p15:clr>
        </p15:guide>
        <p15:guide id="16" orient="horz" pos="2280">
          <p15:clr>
            <a:srgbClr val="A4A3A4"/>
          </p15:clr>
        </p15:guide>
      </p15:sldGuideLst>
    </p:ext>
    <p:ext uri="http://customooxmlschemas.google.com/">
      <go:slidesCustomData xmlns:go="http://customooxmlschemas.google.com/" r:id="rId55" roundtripDataSignature="AMtx7mjeZj3hKfTHryfF41ihjj/B9+CZv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40"/>
        <p:guide pos="144" orient="horz"/>
        <p:guide pos="4104" orient="horz"/>
        <p:guide pos="7440"/>
        <p:guide pos="1512" orient="horz"/>
        <p:guide pos="2376" orient="horz"/>
        <p:guide pos="4824"/>
        <p:guide pos="2016"/>
        <p:guide pos="1680" orient="horz"/>
        <p:guide pos="1008" orient="horz"/>
        <p:guide pos="408"/>
        <p:guide pos="792" orient="horz"/>
        <p:guide pos="2760" orient="horz"/>
        <p:guide pos="3024" orient="horz"/>
        <p:guide pos="3840"/>
        <p:guide pos="2280"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QuattrocentoSans-bold.fntdata"/><Relationship Id="rId47" Type="http://schemas.openxmlformats.org/officeDocument/2006/relationships/font" Target="fonts/QuattrocentoSans-regular.fntdata"/><Relationship Id="rId49" Type="http://schemas.openxmlformats.org/officeDocument/2006/relationships/font" Target="fonts/QuattrocentoSans-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CenturyGothic-regular.fntdata"/><Relationship Id="rId50" Type="http://schemas.openxmlformats.org/officeDocument/2006/relationships/font" Target="fonts/QuattrocentoSans-boldItalic.fntdata"/><Relationship Id="rId53" Type="http://schemas.openxmlformats.org/officeDocument/2006/relationships/font" Target="fonts/CenturyGothic-italic.fntdata"/><Relationship Id="rId52" Type="http://schemas.openxmlformats.org/officeDocument/2006/relationships/font" Target="fonts/CenturyGothic-bold.fntdata"/><Relationship Id="rId11" Type="http://schemas.openxmlformats.org/officeDocument/2006/relationships/slide" Target="slides/slide6.xml"/><Relationship Id="rId55" Type="http://customschemas.google.com/relationships/presentationmetadata" Target="metadata"/><Relationship Id="rId10" Type="http://schemas.openxmlformats.org/officeDocument/2006/relationships/slide" Target="slides/slide5.xml"/><Relationship Id="rId54" Type="http://schemas.openxmlformats.org/officeDocument/2006/relationships/font" Target="fonts/CenturyGothic-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 name="Google Shape;9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5" name="Google Shape;265;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fbcdc11262_1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7" name="Google Shape;297;gfbcdc11262_1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Erika: click enter to make first</a:t>
            </a:r>
            <a:endParaRPr/>
          </a:p>
        </p:txBody>
      </p:sp>
      <p:sp>
        <p:nvSpPr>
          <p:cNvPr id="309" name="Google Shape;30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g1022a9acd81_0_1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Erika: click enter to make first</a:t>
            </a:r>
            <a:endParaRPr/>
          </a:p>
        </p:txBody>
      </p:sp>
      <p:sp>
        <p:nvSpPr>
          <p:cNvPr id="324" name="Google Shape;324;g1022a9acd81_0_1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9" name="Google Shape;339;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fba82f395c_0_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Overall, total enrollment across CA dropped by 164,907 students between the school years 2019-2020 and 2020-2021</a:t>
            </a:r>
            <a:endParaRPr/>
          </a:p>
          <a:p>
            <a:pPr indent="0" lvl="0" marL="0" rtl="0" algn="l">
              <a:lnSpc>
                <a:spcPct val="100000"/>
              </a:lnSpc>
              <a:spcBef>
                <a:spcPts val="0"/>
              </a:spcBef>
              <a:spcAft>
                <a:spcPts val="0"/>
              </a:spcAft>
              <a:buSzPts val="1400"/>
              <a:buNone/>
            </a:pPr>
            <a:r>
              <a:rPr lang="en-US"/>
              <a:t>That said, change in enrollment by race and by percentage point was negligible for all races</a:t>
            </a:r>
            <a:endParaRPr/>
          </a:p>
          <a:p>
            <a:pPr indent="0" lvl="0" marL="0" rtl="0" algn="l">
              <a:lnSpc>
                <a:spcPct val="100000"/>
              </a:lnSpc>
              <a:spcBef>
                <a:spcPts val="0"/>
              </a:spcBef>
              <a:spcAft>
                <a:spcPts val="0"/>
              </a:spcAft>
              <a:buSzPts val="1400"/>
              <a:buNone/>
            </a:pPr>
            <a:r>
              <a:rPr lang="en-US"/>
              <a:t>Total counts mostly decreased for all racial groups  as reflected by the average total county difference (-32,981)</a:t>
            </a:r>
            <a:endParaRPr/>
          </a:p>
          <a:p>
            <a:pPr indent="0" lvl="0" marL="0" rtl="0" algn="l">
              <a:lnSpc>
                <a:spcPct val="100000"/>
              </a:lnSpc>
              <a:spcBef>
                <a:spcPts val="0"/>
              </a:spcBef>
              <a:spcAft>
                <a:spcPts val="0"/>
              </a:spcAft>
              <a:buSzPts val="1400"/>
              <a:buNone/>
            </a:pPr>
            <a:r>
              <a:rPr lang="en-US"/>
              <a:t>The percentage point difference was actually slightly positive as reflected in the average percentage point difference (0.13)</a:t>
            </a:r>
            <a:endParaRPr/>
          </a:p>
          <a:p>
            <a:pPr indent="0" lvl="0" marL="0" rtl="0" algn="l">
              <a:lnSpc>
                <a:spcPct val="100000"/>
              </a:lnSpc>
              <a:spcBef>
                <a:spcPts val="0"/>
              </a:spcBef>
              <a:spcAft>
                <a:spcPts val="0"/>
              </a:spcAft>
              <a:buSzPts val="1400"/>
              <a:buNone/>
            </a:pPr>
            <a:r>
              <a:rPr lang="en-US"/>
              <a:t>Notice that the percentage point difference for African American, American Indian and Not reported went down compared to everything that over all went up</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sz="200"/>
          </a:p>
        </p:txBody>
      </p:sp>
      <p:sp>
        <p:nvSpPr>
          <p:cNvPr id="354" name="Google Shape;354;gfba82f395c_0_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fba82f395c_0_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Proportionally Hispanic, White and Asian are the largest racial/ethnic groups in CA so even small percentage changes in these groups can mean large variations in total population</a:t>
            </a:r>
            <a:endParaRPr/>
          </a:p>
          <a:p>
            <a:pPr indent="0" lvl="0" marL="0" rtl="0" algn="l">
              <a:lnSpc>
                <a:spcPct val="100000"/>
              </a:lnSpc>
              <a:spcBef>
                <a:spcPts val="0"/>
              </a:spcBef>
              <a:spcAft>
                <a:spcPts val="0"/>
              </a:spcAft>
              <a:buSzPts val="1400"/>
              <a:buNone/>
            </a:pPr>
            <a:r>
              <a:rPr lang="en-US"/>
              <a:t>As you can see in the pie chart, the total changes by racial/ethnic group are </a:t>
            </a:r>
            <a:r>
              <a:rPr lang="en-US"/>
              <a:t>negligible (i.e. have to look at the decimals to see a difference) though the actual changes by county might vary widely as seen in the stacked group bar chart on the next slide</a:t>
            </a:r>
            <a:endParaRPr/>
          </a:p>
        </p:txBody>
      </p:sp>
      <p:sp>
        <p:nvSpPr>
          <p:cNvPr id="370" name="Google Shape;370;gfba82f395c_0_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fba82f395c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Here we have stacked, grouped bar charts for the 4 largest race/ethnic groups with Hispanic overwhelmingly being the largest. Notice how different the scale is for Hispanic compared to the other three groups.</a:t>
            </a:r>
            <a:endParaRPr/>
          </a:p>
          <a:p>
            <a:pPr indent="0" lvl="0" marL="0" rtl="0" algn="l">
              <a:lnSpc>
                <a:spcPct val="100000"/>
              </a:lnSpc>
              <a:spcBef>
                <a:spcPts val="0"/>
              </a:spcBef>
              <a:spcAft>
                <a:spcPts val="0"/>
              </a:spcAft>
              <a:buSzPts val="1400"/>
              <a:buNone/>
            </a:pPr>
            <a:r>
              <a:rPr lang="en-US"/>
              <a:t>You will also see that although, in general, there isn’t too much difference population, there is a more noticeable difference in the more heavily populated counties like Los Angeles, Orange,  San Francisco, and San </a:t>
            </a:r>
            <a:r>
              <a:rPr lang="en-US"/>
              <a:t>Bernardino</a:t>
            </a:r>
            <a:endParaRPr/>
          </a:p>
          <a:p>
            <a:pPr indent="0" lvl="0" marL="0" rtl="0" algn="l">
              <a:lnSpc>
                <a:spcPct val="100000"/>
              </a:lnSpc>
              <a:spcBef>
                <a:spcPts val="0"/>
              </a:spcBef>
              <a:spcAft>
                <a:spcPts val="0"/>
              </a:spcAft>
              <a:buSzPts val="1400"/>
              <a:buNone/>
            </a:pPr>
            <a:r>
              <a:rPr lang="en-US"/>
              <a:t>Although we don’t know the exact reason why that might be the case, there are various reasons that could make sense</a:t>
            </a:r>
            <a:endParaRPr/>
          </a:p>
          <a:p>
            <a:pPr indent="0" lvl="0" marL="0" rtl="0" algn="l">
              <a:lnSpc>
                <a:spcPct val="100000"/>
              </a:lnSpc>
              <a:spcBef>
                <a:spcPts val="0"/>
              </a:spcBef>
              <a:spcAft>
                <a:spcPts val="0"/>
              </a:spcAft>
              <a:buSzPts val="1400"/>
              <a:buNone/>
            </a:pPr>
            <a:r>
              <a:rPr lang="en-US"/>
              <a:t>For example, it could be because of financial factors like the higher cost of living in these counties versus the increasing unemployment and business closures</a:t>
            </a:r>
            <a:endParaRPr/>
          </a:p>
          <a:p>
            <a:pPr indent="0" lvl="0" marL="0" rtl="0" algn="l">
              <a:lnSpc>
                <a:spcPct val="100000"/>
              </a:lnSpc>
              <a:spcBef>
                <a:spcPts val="0"/>
              </a:spcBef>
              <a:spcAft>
                <a:spcPts val="0"/>
              </a:spcAft>
              <a:buSzPts val="1400"/>
              <a:buNone/>
            </a:pPr>
            <a:r>
              <a:rPr lang="en-US"/>
              <a:t>Anecdotally, a lot of people moved out of Santa Clara and San Francisco counties (some of the most expensive in the state because of the tech industry) and to neighboring counties with cheaper costs of living because of the increasing opportunities to work remotely, another consequence of the pandemic</a:t>
            </a:r>
            <a:endParaRPr/>
          </a:p>
        </p:txBody>
      </p:sp>
      <p:sp>
        <p:nvSpPr>
          <p:cNvPr id="381" name="Google Shape;381;gfba82f395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fba82f395c_0_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Comparatively, the decrease in students experiencing homelessness across CA was resoundingly negative in both percentage point difference and Homelessness Count Difference</a:t>
            </a:r>
            <a:endParaRPr/>
          </a:p>
          <a:p>
            <a:pPr indent="0" lvl="0" marL="0" rtl="0" algn="l">
              <a:lnSpc>
                <a:spcPct val="100000"/>
              </a:lnSpc>
              <a:spcBef>
                <a:spcPts val="0"/>
              </a:spcBef>
              <a:spcAft>
                <a:spcPts val="0"/>
              </a:spcAft>
              <a:buSzPts val="1400"/>
              <a:buNone/>
            </a:pPr>
            <a:r>
              <a:rPr lang="en-US"/>
              <a:t>Thus, we expect this trend to be the same when </a:t>
            </a:r>
            <a:r>
              <a:rPr lang="en-US"/>
              <a:t>comparing counties</a:t>
            </a:r>
            <a:endParaRPr/>
          </a:p>
        </p:txBody>
      </p:sp>
      <p:sp>
        <p:nvSpPr>
          <p:cNvPr id="395" name="Google Shape;395;gfba82f395c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fbcdc11262_1_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When </a:t>
            </a:r>
            <a:r>
              <a:rPr lang="en-US"/>
              <a:t>examining</a:t>
            </a:r>
            <a:r>
              <a:rPr lang="en-US"/>
              <a:t> enrollment of students experiencing homelessness we see that it varies by county and while a lot of small changes, some change by a lot like in the case of Alpine county we should see that in the bar chart as well</a:t>
            </a:r>
            <a:endParaRPr/>
          </a:p>
        </p:txBody>
      </p:sp>
      <p:sp>
        <p:nvSpPr>
          <p:cNvPr id="412" name="Google Shape;412;gfbcdc11262_1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 name="Google Shape;104;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a:t>Getting all of this info from edsource.org</a:t>
            </a:r>
            <a:endParaRPr>
              <a:solidFill>
                <a:schemeClr val="dk1"/>
              </a:solidFill>
            </a:endParaRPr>
          </a:p>
          <a:p>
            <a:pPr indent="0" lvl="0" marL="0" marR="0" rtl="0" algn="l">
              <a:lnSpc>
                <a:spcPct val="100000"/>
              </a:lnSpc>
              <a:spcBef>
                <a:spcPts val="0"/>
              </a:spcBef>
              <a:spcAft>
                <a:spcPts val="0"/>
              </a:spcAft>
              <a:buClr>
                <a:schemeClr val="dk1"/>
              </a:buClr>
              <a:buSzPts val="1200"/>
              <a:buFont typeface="Calibri"/>
              <a:buNone/>
            </a:pPr>
            <a:r>
              <a:rPr lang="en-US">
                <a:solidFill>
                  <a:schemeClr val="dk1"/>
                </a:solidFill>
              </a:rPr>
              <a:t>Despite Governor Newson calling for a closure of in-person instruction, many schools in rural areas remained open</a:t>
            </a:r>
            <a:endParaRPr/>
          </a:p>
          <a:p>
            <a:pPr indent="0" lvl="0" marL="0" marR="0" rtl="0" algn="l">
              <a:lnSpc>
                <a:spcPct val="100000"/>
              </a:lnSpc>
              <a:spcBef>
                <a:spcPts val="0"/>
              </a:spcBef>
              <a:spcAft>
                <a:spcPts val="0"/>
              </a:spcAft>
              <a:buClr>
                <a:schemeClr val="dk1"/>
              </a:buClr>
              <a:buSzPts val="1200"/>
              <a:buFont typeface="Calibri"/>
              <a:buNone/>
            </a:pPr>
            <a:r>
              <a:rPr lang="en-US">
                <a:solidFill>
                  <a:schemeClr val="dk1"/>
                </a:solidFill>
              </a:rPr>
              <a:t>Impacts include: childcare, ability to afford technology for virtual learning, concerns on falling behind</a:t>
            </a:r>
            <a:r>
              <a:rPr lang="en-US"/>
              <a:t>, mental health, etc</a:t>
            </a:r>
            <a:endParaRPr/>
          </a:p>
        </p:txBody>
      </p:sp>
      <p:sp>
        <p:nvSpPr>
          <p:cNvPr id="105" name="Google Shape;105;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1022a9acd81_0_1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We do see that same trend in the bar chart</a:t>
            </a:r>
            <a:endParaRPr/>
          </a:p>
          <a:p>
            <a:pPr indent="0" lvl="0" marL="0" rtl="0" algn="l">
              <a:lnSpc>
                <a:spcPct val="100000"/>
              </a:lnSpc>
              <a:spcBef>
                <a:spcPts val="0"/>
              </a:spcBef>
              <a:spcAft>
                <a:spcPts val="0"/>
              </a:spcAft>
              <a:buSzPts val="1400"/>
              <a:buNone/>
            </a:pPr>
            <a:r>
              <a:rPr lang="en-US"/>
              <a:t>In fact, the </a:t>
            </a:r>
            <a:r>
              <a:rPr lang="en-US"/>
              <a:t>fluctuations</a:t>
            </a:r>
            <a:r>
              <a:rPr lang="en-US"/>
              <a:t> in count are dramatically different for some of the counties with the highest enrollment (i.e  LA county)</a:t>
            </a:r>
            <a:endParaRPr/>
          </a:p>
        </p:txBody>
      </p:sp>
      <p:sp>
        <p:nvSpPr>
          <p:cNvPr id="429" name="Google Shape;429;g1022a9acd81_0_1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1022a9acd81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2" name="Google Shape;442;g1022a9acd8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1022a9acd81_0_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8" name="Google Shape;458;g1022a9acd81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2" name="Shape 472"/>
        <p:cNvGrpSpPr/>
        <p:nvPr/>
      </p:nvGrpSpPr>
      <p:grpSpPr>
        <a:xfrm>
          <a:off x="0" y="0"/>
          <a:ext cx="0" cy="0"/>
          <a:chOff x="0" y="0"/>
          <a:chExt cx="0" cy="0"/>
        </a:xfrm>
      </p:grpSpPr>
      <p:sp>
        <p:nvSpPr>
          <p:cNvPr id="473" name="Google Shape;473;g1022a9acd81_0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4" name="Google Shape;474;g1022a9acd81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1022a9acd81_0_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8" name="Google Shape;488;g1022a9acd81_0_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1022a9acd81_0_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2" name="Google Shape;502;g1022a9acd81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1022a9acd81_0_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6" name="Google Shape;516;g1022a9acd81_0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1022a9acd81_0_1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0" name="Google Shape;530;g1022a9acd81_0_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1022a9acd81_0_1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3" name="Google Shape;543;g1022a9acd81_0_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fbcdc11262_1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6" name="Google Shape;556;gfbcdc11262_1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 name="Google Shape;132;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Getting all of this info from edsource.org</a:t>
            </a:r>
            <a:endParaRPr/>
          </a:p>
        </p:txBody>
      </p:sp>
      <p:sp>
        <p:nvSpPr>
          <p:cNvPr id="133" name="Google Shape;133;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fbcdc11262_0_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Bryan - </a:t>
            </a:r>
            <a:endParaRPr/>
          </a:p>
          <a:p>
            <a:pPr indent="0" lvl="0" marL="0" rtl="0" algn="l">
              <a:lnSpc>
                <a:spcPct val="100000"/>
              </a:lnSpc>
              <a:spcBef>
                <a:spcPts val="0"/>
              </a:spcBef>
              <a:spcAft>
                <a:spcPts val="0"/>
              </a:spcAft>
              <a:buSzPts val="1400"/>
              <a:buNone/>
            </a:pPr>
            <a:r>
              <a:rPr lang="en-US"/>
              <a:t>(Left image) </a:t>
            </a:r>
            <a:endParaRPr/>
          </a:p>
          <a:p>
            <a:pPr indent="0" lvl="0" marL="0" rtl="0" algn="l">
              <a:lnSpc>
                <a:spcPct val="100000"/>
              </a:lnSpc>
              <a:spcBef>
                <a:spcPts val="0"/>
              </a:spcBef>
              <a:spcAft>
                <a:spcPts val="0"/>
              </a:spcAft>
              <a:buSzPts val="1400"/>
              <a:buNone/>
            </a:pPr>
            <a:r>
              <a:rPr lang="en-US"/>
              <a:t>Determined a new data frame to reduce the number of columns required for the data cleaning.  </a:t>
            </a:r>
            <a:endParaRPr/>
          </a:p>
          <a:p>
            <a:pPr indent="0" lvl="0" marL="0" rtl="0" algn="l">
              <a:lnSpc>
                <a:spcPct val="100000"/>
              </a:lnSpc>
              <a:spcBef>
                <a:spcPts val="0"/>
              </a:spcBef>
              <a:spcAft>
                <a:spcPts val="0"/>
              </a:spcAft>
              <a:buSzPts val="1400"/>
              <a:buNone/>
            </a:pPr>
            <a:r>
              <a:rPr lang="en-US"/>
              <a:t>The columns required are “date”. “area”, and “cumulative_positive_tests”</a:t>
            </a:r>
            <a:endParaRPr/>
          </a:p>
          <a:p>
            <a:pPr indent="0" lvl="0" marL="0" rtl="0" algn="l">
              <a:lnSpc>
                <a:spcPct val="100000"/>
              </a:lnSpc>
              <a:spcBef>
                <a:spcPts val="0"/>
              </a:spcBef>
              <a:spcAft>
                <a:spcPts val="0"/>
              </a:spcAft>
              <a:buSzPts val="1400"/>
              <a:buNone/>
            </a:pPr>
            <a:r>
              <a:rPr lang="en-US"/>
              <a:t>(Right Image) </a:t>
            </a:r>
            <a:endParaRPr/>
          </a:p>
          <a:p>
            <a:pPr indent="0" lvl="0" marL="0" rtl="0" algn="l">
              <a:spcBef>
                <a:spcPts val="0"/>
              </a:spcBef>
              <a:spcAft>
                <a:spcPts val="0"/>
              </a:spcAft>
              <a:buClr>
                <a:schemeClr val="dk1"/>
              </a:buClr>
              <a:buSzPts val="1400"/>
              <a:buFont typeface="Arial"/>
              <a:buNone/>
            </a:pPr>
            <a:r>
              <a:rPr lang="en-US"/>
              <a:t>Columns were renamed using the combinations of  “.rename” function and “columns.={“ </a:t>
            </a:r>
            <a:endParaRPr/>
          </a:p>
          <a:p>
            <a:pPr indent="0" lvl="0" marL="0" rtl="0" algn="l">
              <a:spcBef>
                <a:spcPts val="0"/>
              </a:spcBef>
              <a:spcAft>
                <a:spcPts val="0"/>
              </a:spcAft>
              <a:buClr>
                <a:schemeClr val="dk1"/>
              </a:buClr>
              <a:buSzPts val="1400"/>
              <a:buFont typeface="Arial"/>
              <a:buNone/>
            </a:pPr>
            <a:r>
              <a:rPr lang="en-US"/>
              <a:t>“data” to “Year” ; “area” to “CountyName”; “cumulative_positive_tests” to “Cumulative Positive Tests”</a:t>
            </a:r>
            <a:endParaRPr/>
          </a:p>
        </p:txBody>
      </p:sp>
      <p:sp>
        <p:nvSpPr>
          <p:cNvPr id="568" name="Google Shape;568;gfbcdc11262_0_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fbcdc11262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Bryan - </a:t>
            </a:r>
            <a:endParaRPr/>
          </a:p>
          <a:p>
            <a:pPr indent="0" lvl="0" marL="0" rtl="0" algn="l">
              <a:lnSpc>
                <a:spcPct val="100000"/>
              </a:lnSpc>
              <a:spcBef>
                <a:spcPts val="0"/>
              </a:spcBef>
              <a:spcAft>
                <a:spcPts val="0"/>
              </a:spcAft>
              <a:buSzPts val="1400"/>
              <a:buNone/>
            </a:pPr>
            <a:r>
              <a:rPr lang="en-US"/>
              <a:t>Used the “.loc” function referencing the main data frame CA_county_cases to obtain total number of Cumulative Positive Tests for each county in CA.</a:t>
            </a:r>
            <a:br>
              <a:rPr lang="en-US"/>
            </a:br>
            <a:endParaRPr/>
          </a:p>
        </p:txBody>
      </p:sp>
      <p:sp>
        <p:nvSpPr>
          <p:cNvPr id="582" name="Google Shape;582;gfbcdc11262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fbcdc11262_0_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Bryan - </a:t>
            </a:r>
            <a:endParaRPr/>
          </a:p>
          <a:p>
            <a:pPr indent="0" lvl="0" marL="0" rtl="0" algn="l">
              <a:lnSpc>
                <a:spcPct val="100000"/>
              </a:lnSpc>
              <a:spcBef>
                <a:spcPts val="0"/>
              </a:spcBef>
              <a:spcAft>
                <a:spcPts val="0"/>
              </a:spcAft>
              <a:buSzPts val="1400"/>
              <a:buNone/>
            </a:pPr>
            <a:r>
              <a:rPr lang="en-US"/>
              <a:t>Used the “.merge” </a:t>
            </a:r>
            <a:r>
              <a:rPr lang="en-US"/>
              <a:t>function</a:t>
            </a:r>
            <a:r>
              <a:rPr lang="en-US"/>
              <a:t> to merge the student enrollment mentioned earlier in the </a:t>
            </a:r>
            <a:r>
              <a:rPr lang="en-US"/>
              <a:t>presentation</a:t>
            </a:r>
            <a:r>
              <a:rPr lang="en-US"/>
              <a:t> to the CA_county_cases data frame by using the column “CountyName”</a:t>
            </a:r>
            <a:endParaRPr/>
          </a:p>
        </p:txBody>
      </p:sp>
      <p:sp>
        <p:nvSpPr>
          <p:cNvPr id="595" name="Google Shape;595;gfbcdc11262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fbcdc11262_0_8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Bryan - </a:t>
            </a:r>
            <a:endParaRPr/>
          </a:p>
          <a:p>
            <a:pPr indent="0" lvl="0" marL="0" rtl="0" algn="l">
              <a:lnSpc>
                <a:spcPct val="100000"/>
              </a:lnSpc>
              <a:spcBef>
                <a:spcPts val="0"/>
              </a:spcBef>
              <a:spcAft>
                <a:spcPts val="0"/>
              </a:spcAft>
              <a:buClr>
                <a:schemeClr val="dk1"/>
              </a:buClr>
              <a:buSzPts val="1100"/>
              <a:buFont typeface="Arial"/>
              <a:buNone/>
            </a:pPr>
            <a:r>
              <a:rPr lang="en-US"/>
              <a:t>Reduce the Combined Data Columns to make comparison between ethnic groups vs COVID-19 Cumulative Positive Cases </a:t>
            </a:r>
            <a:endParaRPr/>
          </a:p>
          <a:p>
            <a:pPr indent="0" lvl="0" marL="0" rtl="0" algn="l">
              <a:lnSpc>
                <a:spcPct val="100000"/>
              </a:lnSpc>
              <a:spcBef>
                <a:spcPts val="0"/>
              </a:spcBef>
              <a:spcAft>
                <a:spcPts val="0"/>
              </a:spcAft>
              <a:buClr>
                <a:schemeClr val="dk1"/>
              </a:buClr>
              <a:buSzPts val="1100"/>
              <a:buFont typeface="Arial"/>
              <a:buNone/>
            </a:pPr>
            <a:r>
              <a:rPr lang="en-US"/>
              <a:t>Ethnic groups to be selected will be African American, American Indian, Asian, Filipino, Hispanic, </a:t>
            </a:r>
            <a:endParaRPr/>
          </a:p>
          <a:p>
            <a:pPr indent="0" lvl="0" marL="0" rtl="0" algn="l">
              <a:lnSpc>
                <a:spcPct val="100000"/>
              </a:lnSpc>
              <a:spcBef>
                <a:spcPts val="0"/>
              </a:spcBef>
              <a:spcAft>
                <a:spcPts val="0"/>
              </a:spcAft>
              <a:buClr>
                <a:schemeClr val="dk1"/>
              </a:buClr>
              <a:buSzPts val="1100"/>
              <a:buFont typeface="Arial"/>
              <a:buNone/>
            </a:pPr>
            <a:r>
              <a:rPr lang="en-US"/>
              <a:t>Pacific Islander, and White. </a:t>
            </a:r>
            <a:endParaRPr/>
          </a:p>
          <a:p>
            <a:pPr indent="0" lvl="0" marL="0" rtl="0" algn="l">
              <a:lnSpc>
                <a:spcPct val="100000"/>
              </a:lnSpc>
              <a:spcBef>
                <a:spcPts val="0"/>
              </a:spcBef>
              <a:spcAft>
                <a:spcPts val="0"/>
              </a:spcAft>
              <a:buSzPts val="1400"/>
              <a:buNone/>
            </a:pPr>
            <a:r>
              <a:rPr lang="en-US"/>
              <a:t>years referenced 2020 to 2021</a:t>
            </a:r>
            <a:endParaRPr/>
          </a:p>
        </p:txBody>
      </p:sp>
      <p:sp>
        <p:nvSpPr>
          <p:cNvPr id="608" name="Google Shape;608;gfbcdc11262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fbcdc11262_0_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Bryan - </a:t>
            </a:r>
            <a:endParaRPr/>
          </a:p>
          <a:p>
            <a:pPr indent="0" lvl="0" marL="0" rtl="0" algn="l">
              <a:spcBef>
                <a:spcPts val="0"/>
              </a:spcBef>
              <a:spcAft>
                <a:spcPts val="0"/>
              </a:spcAft>
              <a:buClr>
                <a:schemeClr val="dk1"/>
              </a:buClr>
              <a:buSzPts val="1100"/>
              <a:buFont typeface="Arial"/>
              <a:buNone/>
            </a:pPr>
            <a:r>
              <a:rPr lang="en-US"/>
              <a:t>Reduce the Combined Data Columns to make comparison between ethnic groups vs COVID-19 Cumulative Positive Cases </a:t>
            </a:r>
            <a:endParaRPr/>
          </a:p>
          <a:p>
            <a:pPr indent="0" lvl="0" marL="0" rtl="0" algn="l">
              <a:spcBef>
                <a:spcPts val="0"/>
              </a:spcBef>
              <a:spcAft>
                <a:spcPts val="0"/>
              </a:spcAft>
              <a:buClr>
                <a:schemeClr val="dk1"/>
              </a:buClr>
              <a:buSzPts val="1100"/>
              <a:buFont typeface="Arial"/>
              <a:buNone/>
            </a:pPr>
            <a:r>
              <a:rPr lang="en-US"/>
              <a:t>Ethnic groups to be selected will be African American, American Indian, Asian, Filipino, Hispanic, </a:t>
            </a:r>
            <a:endParaRPr/>
          </a:p>
          <a:p>
            <a:pPr indent="0" lvl="0" marL="0" rtl="0" algn="l">
              <a:lnSpc>
                <a:spcPct val="100000"/>
              </a:lnSpc>
              <a:spcBef>
                <a:spcPts val="0"/>
              </a:spcBef>
              <a:spcAft>
                <a:spcPts val="0"/>
              </a:spcAft>
              <a:buSzPts val="1400"/>
              <a:buNone/>
            </a:pPr>
            <a:r>
              <a:rPr lang="en-US"/>
              <a:t>Pacific Islander, and White. </a:t>
            </a:r>
            <a:br>
              <a:rPr lang="en-US"/>
            </a:br>
            <a:endParaRPr/>
          </a:p>
        </p:txBody>
      </p:sp>
      <p:sp>
        <p:nvSpPr>
          <p:cNvPr id="621" name="Google Shape;621;gfbcdc11262_0_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2" name="Shape 632"/>
        <p:cNvGrpSpPr/>
        <p:nvPr/>
      </p:nvGrpSpPr>
      <p:grpSpPr>
        <a:xfrm>
          <a:off x="0" y="0"/>
          <a:ext cx="0" cy="0"/>
          <a:chOff x="0" y="0"/>
          <a:chExt cx="0" cy="0"/>
        </a:xfrm>
      </p:grpSpPr>
      <p:sp>
        <p:nvSpPr>
          <p:cNvPr id="633" name="Google Shape;633;gfbcdc11262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4" name="Google Shape;634;gfbcdc11262_4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For my part, I first plot a few heatmaps by using the gmaps function. The first ones I did were two heatmaps showing for Total Student Enrollment between the two years. As we see here, we can barely tell any difference between the two. That is because first of all the drop in student enrollment was not hugh enough to </a:t>
            </a:r>
            <a:r>
              <a:rPr lang="en-US"/>
              <a:t>create</a:t>
            </a:r>
            <a:r>
              <a:rPr lang="en-US"/>
              <a:t> a hugh difference in visualization. Moreover, it’s also because the two heatmaps were </a:t>
            </a:r>
            <a:r>
              <a:rPr lang="en-US"/>
              <a:t>plotted</a:t>
            </a:r>
            <a:r>
              <a:rPr lang="en-US"/>
              <a:t> separately with the data from two different years. The size of the dots are related to the counties. Overall, we have higher student enrollment in big counties such as SF, SJ, SD, LA, Sacramento, etc.</a:t>
            </a:r>
            <a:endParaRPr/>
          </a:p>
        </p:txBody>
      </p:sp>
      <p:sp>
        <p:nvSpPr>
          <p:cNvPr id="635" name="Google Shape;635;gfbcdc11262_4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fbcdc11262_4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fbcdc11262_4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Next, I plotted the same heatmap using the cumulative positive covid cases for both 2020 and 2021 and got these two maps. For 2021, it’s the cumulative positive cases just for that one year. Here, we can tell a clear difference between the two maps. Overall, we have a lot more cases spread out to different counties in 2021 than in 2020. </a:t>
            </a:r>
            <a:endParaRPr/>
          </a:p>
        </p:txBody>
      </p:sp>
      <p:sp>
        <p:nvSpPr>
          <p:cNvPr id="645" name="Google Shape;645;gfbcdc11262_4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fbcdc11262_4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fbcdc11262_4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After the heatmaps, I also conducted a linear regression between student enrollment total for each county and cumulative positive cases in each county. For 2020, we can tell from the graph that these two variables are positively correlated. It has a r of 0.97 which indicates a very strong positive relationship between the two variables. R2 is 0.944. In other words, 94.4% of the y variable is determined by the x variable. We got a linear regression equation of y = 0.6434x - 17631.6 with y being the cumulative positive cases and x being the student enrollment total. </a:t>
            </a:r>
            <a:endParaRPr/>
          </a:p>
        </p:txBody>
      </p:sp>
      <p:sp>
        <p:nvSpPr>
          <p:cNvPr id="655" name="Google Shape;655;gfbcdc11262_4_2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fbcdc11262_4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fbcdc11262_4_2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Similar story here for 2021. We have a even stronger positive correlation between the two variables. r equals to 0.9835 and R2 equals to 96.73%. We have a regression equation y = 1.2309x - 25730.3. Although correlation doesn’t imply causation, it shows a strong relationship between the student enrollment and cumulative positive cases. It’s a good statistical foundation for us to continue the market research on how student enrollment is positively affecting the covid cases.</a:t>
            </a:r>
            <a:endParaRPr/>
          </a:p>
        </p:txBody>
      </p:sp>
      <p:sp>
        <p:nvSpPr>
          <p:cNvPr id="663" name="Google Shape;663;gfbcdc11262_4_2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fbcdc11262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0" name="Google Shape;670;gfbcdc11262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Getting all of this info from edsource.org</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In summary, our data analytics enabled us to find answers to the three questions we raised in the beginning. </a:t>
            </a:r>
            <a:endParaRPr/>
          </a:p>
        </p:txBody>
      </p:sp>
      <p:sp>
        <p:nvSpPr>
          <p:cNvPr id="671" name="Google Shape;671;gfbcdc11262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Analyzed on enrollment data across years then on enrollment vs. COVID</a:t>
            </a:r>
            <a:endParaRPr/>
          </a:p>
        </p:txBody>
      </p:sp>
      <p:sp>
        <p:nvSpPr>
          <p:cNvPr id="141" name="Google Shape;14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9" name="Google Shape;679;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Getting all of this info from edsource.org</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While we had some good insights from our data, we also recognize some limitations on the data we use. For example, the years on the data sets do not correctly reflect the actual years. Secondly, we don’t have any financial info per county for 2020-2021. Third, our covid cases data does not have data pertaining to demographics to do </a:t>
            </a:r>
            <a:r>
              <a:rPr lang="en-US"/>
              <a:t>further</a:t>
            </a:r>
            <a:r>
              <a:rPr lang="en-US"/>
              <a:t> comparisons. Last but not least, we are not able to assess data for rural and suburban areas. </a:t>
            </a:r>
            <a:endParaRPr/>
          </a:p>
        </p:txBody>
      </p:sp>
      <p:sp>
        <p:nvSpPr>
          <p:cNvPr id="680" name="Google Shape;680;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8" name="Google Shape;688;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fbcdc11262_1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please mention Enrollment csv (from CA State GeoPortal), COVID csv </a:t>
            </a:r>
            <a:r>
              <a:rPr lang="en-US"/>
              <a:t>(from CA Open Source)</a:t>
            </a:r>
            <a:r>
              <a:rPr lang="en-US"/>
              <a:t>, Gmaps API</a:t>
            </a:r>
            <a:endParaRPr/>
          </a:p>
        </p:txBody>
      </p:sp>
      <p:sp>
        <p:nvSpPr>
          <p:cNvPr id="182" name="Google Shape;182;gfbcdc11262_1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400"/>
              <a:buFont typeface="Arial"/>
              <a:buNone/>
            </a:pPr>
            <a:r>
              <a:rPr lang="en-US"/>
              <a:t>please mention Enrollment csv (from CA State GeoPortal), COVID csv (from CA Open Source), Gmaps API</a:t>
            </a:r>
            <a:endParaRPr/>
          </a:p>
        </p:txBody>
      </p:sp>
      <p:sp>
        <p:nvSpPr>
          <p:cNvPr id="194" name="Google Shape;19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014d702df8_0_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6" name="Google Shape;206;g1014d702df8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1014d702df8_0_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8" name="Google Shape;218;g1014d702df8_0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3" name="Google Shape;23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 name="Shape 15"/>
        <p:cNvGrpSpPr/>
        <p:nvPr/>
      </p:nvGrpSpPr>
      <p:grpSpPr>
        <a:xfrm>
          <a:off x="0" y="0"/>
          <a:ext cx="0" cy="0"/>
          <a:chOff x="0" y="0"/>
          <a:chExt cx="0" cy="0"/>
        </a:xfrm>
      </p:grpSpPr>
      <p:sp>
        <p:nvSpPr>
          <p:cNvPr id="16" name="Google Shape;16;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72" name="Shape 72"/>
        <p:cNvGrpSpPr/>
        <p:nvPr/>
      </p:nvGrpSpPr>
      <p:grpSpPr>
        <a:xfrm>
          <a:off x="0" y="0"/>
          <a:ext cx="0" cy="0"/>
          <a:chOff x="0" y="0"/>
          <a:chExt cx="0" cy="0"/>
        </a:xfrm>
      </p:grpSpPr>
      <p:sp>
        <p:nvSpPr>
          <p:cNvPr id="73" name="Google Shape;73;p2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24"/>
          <p:cNvSpPr/>
          <p:nvPr>
            <p:ph idx="2" type="pic"/>
          </p:nvPr>
        </p:nvSpPr>
        <p:spPr>
          <a:xfrm>
            <a:off x="5183188" y="987425"/>
            <a:ext cx="6172200" cy="4873625"/>
          </a:xfrm>
          <a:prstGeom prst="rect">
            <a:avLst/>
          </a:prstGeom>
          <a:noFill/>
          <a:ln>
            <a:noFill/>
          </a:ln>
        </p:spPr>
      </p:sp>
      <p:sp>
        <p:nvSpPr>
          <p:cNvPr id="75" name="Google Shape;75;p24"/>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76" name="Google Shape;76;p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9" name="Shape 79"/>
        <p:cNvGrpSpPr/>
        <p:nvPr/>
      </p:nvGrpSpPr>
      <p:grpSpPr>
        <a:xfrm>
          <a:off x="0" y="0"/>
          <a:ext cx="0" cy="0"/>
          <a:chOff x="0" y="0"/>
          <a:chExt cx="0" cy="0"/>
        </a:xfrm>
      </p:grpSpPr>
      <p:sp>
        <p:nvSpPr>
          <p:cNvPr id="80" name="Google Shape;80;p2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25"/>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2" name="Google Shape;82;p2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2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4" name="Google Shape;84;p2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85" name="Shape 85"/>
        <p:cNvGrpSpPr/>
        <p:nvPr/>
      </p:nvGrpSpPr>
      <p:grpSpPr>
        <a:xfrm>
          <a:off x="0" y="0"/>
          <a:ext cx="0" cy="0"/>
          <a:chOff x="0" y="0"/>
          <a:chExt cx="0" cy="0"/>
        </a:xfrm>
      </p:grpSpPr>
      <p:sp>
        <p:nvSpPr>
          <p:cNvPr id="86" name="Google Shape;86;p26"/>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26"/>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8" name="Google Shape;88;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0" name="Google Shape;90;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0" name="Shape 20"/>
        <p:cNvGrpSpPr/>
        <p:nvPr/>
      </p:nvGrpSpPr>
      <p:grpSpPr>
        <a:xfrm>
          <a:off x="0" y="0"/>
          <a:ext cx="0" cy="0"/>
          <a:chOff x="0" y="0"/>
          <a:chExt cx="0" cy="0"/>
        </a:xfrm>
      </p:grpSpPr>
      <p:sp>
        <p:nvSpPr>
          <p:cNvPr id="21" name="Google Shape;21;p16"/>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6"/>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3" name="Google Shape;23;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6" name="Shape 26"/>
        <p:cNvGrpSpPr/>
        <p:nvPr/>
      </p:nvGrpSpPr>
      <p:grpSpPr>
        <a:xfrm>
          <a:off x="0" y="0"/>
          <a:ext cx="0" cy="0"/>
          <a:chOff x="0" y="0"/>
          <a:chExt cx="0" cy="0"/>
        </a:xfrm>
      </p:grpSpPr>
      <p:sp>
        <p:nvSpPr>
          <p:cNvPr id="27" name="Google Shape;27;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8" name="Google Shape;28;p17"/>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2" name="Shape 32"/>
        <p:cNvGrpSpPr/>
        <p:nvPr/>
      </p:nvGrpSpPr>
      <p:grpSpPr>
        <a:xfrm>
          <a:off x="0" y="0"/>
          <a:ext cx="0" cy="0"/>
          <a:chOff x="0" y="0"/>
          <a:chExt cx="0" cy="0"/>
        </a:xfrm>
      </p:grpSpPr>
      <p:sp>
        <p:nvSpPr>
          <p:cNvPr id="33" name="Google Shape;33;p18"/>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4" name="Google Shape;34;p18"/>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5" name="Google Shape;35;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8" name="Shape 38"/>
        <p:cNvGrpSpPr/>
        <p:nvPr/>
      </p:nvGrpSpPr>
      <p:grpSpPr>
        <a:xfrm>
          <a:off x="0" y="0"/>
          <a:ext cx="0" cy="0"/>
          <a:chOff x="0" y="0"/>
          <a:chExt cx="0" cy="0"/>
        </a:xfrm>
      </p:grpSpPr>
      <p:sp>
        <p:nvSpPr>
          <p:cNvPr id="39" name="Google Shape;39;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0" name="Google Shape;40;p19"/>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19"/>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5" name="Shape 45"/>
        <p:cNvGrpSpPr/>
        <p:nvPr/>
      </p:nvGrpSpPr>
      <p:grpSpPr>
        <a:xfrm>
          <a:off x="0" y="0"/>
          <a:ext cx="0" cy="0"/>
          <a:chOff x="0" y="0"/>
          <a:chExt cx="0" cy="0"/>
        </a:xfrm>
      </p:grpSpPr>
      <p:sp>
        <p:nvSpPr>
          <p:cNvPr id="46" name="Google Shape;46;p20"/>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20"/>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8" name="Google Shape;48;p20"/>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20"/>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50" name="Google Shape;50;p20"/>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1" name="Google Shape;51;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p:cSld name="1_Blank">
    <p:spTree>
      <p:nvGrpSpPr>
        <p:cNvPr id="58" name="Shape 58"/>
        <p:cNvGrpSpPr/>
        <p:nvPr/>
      </p:nvGrpSpPr>
      <p:grpSpPr>
        <a:xfrm>
          <a:off x="0" y="0"/>
          <a:ext cx="0" cy="0"/>
          <a:chOff x="0" y="0"/>
          <a:chExt cx="0" cy="0"/>
        </a:xfrm>
      </p:grpSpPr>
      <p:sp>
        <p:nvSpPr>
          <p:cNvPr id="59" name="Google Shape;59;p22"/>
          <p:cNvSpPr/>
          <p:nvPr>
            <p:ph idx="2" type="pic"/>
          </p:nvPr>
        </p:nvSpPr>
        <p:spPr>
          <a:xfrm>
            <a:off x="4689139" y="2491272"/>
            <a:ext cx="2807036" cy="2804628"/>
          </a:xfrm>
          <a:prstGeom prst="rect">
            <a:avLst/>
          </a:prstGeom>
          <a:noFill/>
          <a:ln>
            <a:noFill/>
          </a:ln>
        </p:spPr>
      </p:sp>
      <p:sp>
        <p:nvSpPr>
          <p:cNvPr id="60" name="Google Shape;60;p2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1" name="Google Shape;61;p2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2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
        <p:nvSpPr>
          <p:cNvPr id="63" name="Google Shape;63;p22"/>
          <p:cNvSpPr/>
          <p:nvPr>
            <p:ph idx="3" type="pic"/>
          </p:nvPr>
        </p:nvSpPr>
        <p:spPr>
          <a:xfrm>
            <a:off x="1125882" y="2491272"/>
            <a:ext cx="2807036" cy="2804628"/>
          </a:xfrm>
          <a:prstGeom prst="rect">
            <a:avLst/>
          </a:prstGeom>
          <a:noFill/>
          <a:ln>
            <a:noFill/>
          </a:ln>
        </p:spPr>
      </p:sp>
      <p:sp>
        <p:nvSpPr>
          <p:cNvPr id="64" name="Google Shape;64;p22"/>
          <p:cNvSpPr/>
          <p:nvPr>
            <p:ph idx="4" type="pic"/>
          </p:nvPr>
        </p:nvSpPr>
        <p:spPr>
          <a:xfrm>
            <a:off x="8252396" y="2491272"/>
            <a:ext cx="2807036" cy="2804628"/>
          </a:xfrm>
          <a:prstGeom prst="rect">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5" name="Shape 65"/>
        <p:cNvGrpSpPr/>
        <p:nvPr/>
      </p:nvGrpSpPr>
      <p:grpSpPr>
        <a:xfrm>
          <a:off x="0" y="0"/>
          <a:ext cx="0" cy="0"/>
          <a:chOff x="0" y="0"/>
          <a:chExt cx="0" cy="0"/>
        </a:xfrm>
      </p:grpSpPr>
      <p:sp>
        <p:nvSpPr>
          <p:cNvPr id="66" name="Google Shape;66;p23"/>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23"/>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8" name="Google Shape;68;p23"/>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2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2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2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entury Gothic"/>
              <a:buNone/>
              <a:defRPr b="0" i="0" sz="44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Quattrocento Sans"/>
                <a:ea typeface="Quattrocento Sans"/>
                <a:cs typeface="Quattrocento Sans"/>
                <a:sym typeface="Quattrocento Sans"/>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Quattrocento Sans"/>
                <a:ea typeface="Quattrocento Sans"/>
                <a:cs typeface="Quattrocento Sans"/>
                <a:sym typeface="Quattrocento Sans"/>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Quattrocento Sans"/>
                <a:ea typeface="Quattrocento Sans"/>
                <a:cs typeface="Quattrocento Sans"/>
                <a:sym typeface="Quattrocento Sans"/>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Quattrocento Sans"/>
                <a:ea typeface="Quattrocento Sans"/>
                <a:cs typeface="Quattrocento Sans"/>
                <a:sym typeface="Quattrocento Sans"/>
              </a:defRPr>
            </a:lvl9pPr>
          </a:lstStyle>
          <a:p/>
        </p:txBody>
      </p:sp>
      <p:sp>
        <p:nvSpPr>
          <p:cNvPr id="12" name="Google Shape;12;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13" name="Google Shape;13;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Quattrocento Sans"/>
                <a:ea typeface="Quattrocento Sans"/>
                <a:cs typeface="Quattrocento Sans"/>
                <a:sym typeface="Quattrocento Sans"/>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Quattrocento Sans"/>
                <a:ea typeface="Quattrocento Sans"/>
                <a:cs typeface="Quattrocento Sans"/>
                <a:sym typeface="Quattrocento Sans"/>
              </a:defRPr>
            </a:lvl9pPr>
          </a:lstStyle>
          <a:p/>
        </p:txBody>
      </p:sp>
      <p:sp>
        <p:nvSpPr>
          <p:cNvPr id="14" name="Google Shape;14;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Quattrocento Sans"/>
                <a:ea typeface="Quattrocento Sans"/>
                <a:cs typeface="Quattrocento Sans"/>
                <a:sym typeface="Quattrocento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0.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3.jpg"/><Relationship Id="rId4" Type="http://schemas.openxmlformats.org/officeDocument/2006/relationships/image" Target="../media/image2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4.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31.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9.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32.jp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5.png"/><Relationship Id="rId4" Type="http://schemas.openxmlformats.org/officeDocument/2006/relationships/image" Target="../media/image3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6.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descr="A black and white photo of a city&#10;&#10;Description automatically generated" id="95" name="Google Shape;95;p1"/>
          <p:cNvPicPr preferRelativeResize="0"/>
          <p:nvPr/>
        </p:nvPicPr>
        <p:blipFill rotWithShape="1">
          <a:blip r:embed="rId3">
            <a:alphaModFix/>
          </a:blip>
          <a:srcRect b="0" l="0" r="0" t="0"/>
          <a:stretch/>
        </p:blipFill>
        <p:spPr>
          <a:xfrm>
            <a:off x="0" y="0"/>
            <a:ext cx="12192000" cy="6858000"/>
          </a:xfrm>
          <a:custGeom>
            <a:rect b="b" l="l" r="r" t="t"/>
            <a:pathLst>
              <a:path extrusionOk="0" h="6858000" w="12192000">
                <a:moveTo>
                  <a:pt x="0" y="0"/>
                </a:moveTo>
                <a:lnTo>
                  <a:pt x="12192000" y="0"/>
                </a:lnTo>
                <a:lnTo>
                  <a:pt x="12192000" y="6858000"/>
                </a:lnTo>
                <a:lnTo>
                  <a:pt x="0" y="6858000"/>
                </a:lnTo>
                <a:close/>
              </a:path>
            </a:pathLst>
          </a:custGeom>
          <a:noFill/>
          <a:ln>
            <a:noFill/>
          </a:ln>
        </p:spPr>
      </p:pic>
      <p:sp>
        <p:nvSpPr>
          <p:cNvPr id="96" name="Google Shape;96;p1"/>
          <p:cNvSpPr/>
          <p:nvPr/>
        </p:nvSpPr>
        <p:spPr>
          <a:xfrm>
            <a:off x="0" y="0"/>
            <a:ext cx="12192000" cy="6858000"/>
          </a:xfrm>
          <a:prstGeom prst="rect">
            <a:avLst/>
          </a:prstGeom>
          <a:gradFill>
            <a:gsLst>
              <a:gs pos="0">
                <a:srgbClr val="1F2229">
                  <a:alpha val="91372"/>
                </a:srgbClr>
              </a:gs>
              <a:gs pos="20000">
                <a:srgbClr val="1F2229">
                  <a:alpha val="91372"/>
                </a:srgbClr>
              </a:gs>
              <a:gs pos="100000">
                <a:srgbClr val="1F2229">
                  <a:alpha val="60000"/>
                </a:srgbClr>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97" name="Google Shape;97;p1"/>
          <p:cNvSpPr txBox="1"/>
          <p:nvPr/>
        </p:nvSpPr>
        <p:spPr>
          <a:xfrm>
            <a:off x="417443" y="3444079"/>
            <a:ext cx="11618700" cy="2031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4400"/>
              <a:buFont typeface="Arial"/>
              <a:buNone/>
            </a:pPr>
            <a:r>
              <a:rPr b="1" i="0" lang="en-US" sz="4400" u="none" cap="none" strike="noStrike">
                <a:solidFill>
                  <a:schemeClr val="lt1"/>
                </a:solidFill>
                <a:latin typeface="Century Gothic"/>
                <a:ea typeface="Century Gothic"/>
                <a:cs typeface="Century Gothic"/>
                <a:sym typeface="Century Gothic"/>
              </a:rPr>
              <a:t>School Enrollment &amp; Covid Cases in California by County (20</a:t>
            </a:r>
            <a:r>
              <a:rPr b="1" lang="en-US" sz="4400">
                <a:solidFill>
                  <a:schemeClr val="lt1"/>
                </a:solidFill>
                <a:latin typeface="Century Gothic"/>
                <a:ea typeface="Century Gothic"/>
                <a:cs typeface="Century Gothic"/>
                <a:sym typeface="Century Gothic"/>
              </a:rPr>
              <a:t>19-2020, 2020</a:t>
            </a:r>
            <a:r>
              <a:rPr b="1" i="0" lang="en-US" sz="4400" u="none" cap="none" strike="noStrike">
                <a:solidFill>
                  <a:schemeClr val="lt1"/>
                </a:solidFill>
                <a:latin typeface="Century Gothic"/>
                <a:ea typeface="Century Gothic"/>
                <a:cs typeface="Century Gothic"/>
                <a:sym typeface="Century Gothic"/>
              </a:rPr>
              <a:t>-2021)</a:t>
            </a:r>
            <a:endParaRPr b="0" i="0" sz="1400" u="none" cap="none" strike="noStrike">
              <a:solidFill>
                <a:srgbClr val="000000"/>
              </a:solidFill>
              <a:latin typeface="Arial"/>
              <a:ea typeface="Arial"/>
              <a:cs typeface="Arial"/>
              <a:sym typeface="Arial"/>
            </a:endParaRPr>
          </a:p>
        </p:txBody>
      </p:sp>
      <p:sp>
        <p:nvSpPr>
          <p:cNvPr id="98" name="Google Shape;98;p1"/>
          <p:cNvSpPr txBox="1"/>
          <p:nvPr/>
        </p:nvSpPr>
        <p:spPr>
          <a:xfrm>
            <a:off x="1082150" y="5563650"/>
            <a:ext cx="9618000" cy="307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Quattrocento Sans"/>
                <a:ea typeface="Quattrocento Sans"/>
                <a:cs typeface="Quattrocento Sans"/>
                <a:sym typeface="Quattrocento Sans"/>
              </a:rPr>
              <a:t>Presenters: </a:t>
            </a:r>
            <a:r>
              <a:rPr lang="en-US" sz="2000">
                <a:solidFill>
                  <a:schemeClr val="lt1"/>
                </a:solidFill>
                <a:latin typeface="Quattrocento Sans"/>
                <a:ea typeface="Quattrocento Sans"/>
                <a:cs typeface="Quattrocento Sans"/>
                <a:sym typeface="Quattrocento Sans"/>
              </a:rPr>
              <a:t>Alexandra Baker, </a:t>
            </a:r>
            <a:r>
              <a:rPr b="0" i="0" lang="en-US" sz="2000" u="none" cap="none" strike="noStrike">
                <a:solidFill>
                  <a:schemeClr val="lt1"/>
                </a:solidFill>
                <a:latin typeface="Quattrocento Sans"/>
                <a:ea typeface="Quattrocento Sans"/>
                <a:cs typeface="Quattrocento Sans"/>
                <a:sym typeface="Quattrocento Sans"/>
              </a:rPr>
              <a:t>Ludan Zhang, Bryan Carro, Christine Li, Erika Gonzalez</a:t>
            </a:r>
            <a:endParaRPr b="0" i="0" sz="1400" u="none" cap="none" strike="noStrike">
              <a:solidFill>
                <a:srgbClr val="000000"/>
              </a:solidFill>
              <a:latin typeface="Arial"/>
              <a:ea typeface="Arial"/>
              <a:cs typeface="Arial"/>
              <a:sym typeface="Arial"/>
            </a:endParaRPr>
          </a:p>
        </p:txBody>
      </p:sp>
      <p:sp>
        <p:nvSpPr>
          <p:cNvPr id="99" name="Google Shape;99;p1"/>
          <p:cNvSpPr/>
          <p:nvPr/>
        </p:nvSpPr>
        <p:spPr>
          <a:xfrm>
            <a:off x="5657640" y="2479683"/>
            <a:ext cx="876722" cy="876720"/>
          </a:xfrm>
          <a:prstGeom prst="ellipse">
            <a:avLst/>
          </a:prstGeom>
          <a:solidFill>
            <a:schemeClr val="lt1">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00" name="Google Shape;100;p1"/>
          <p:cNvSpPr/>
          <p:nvPr/>
        </p:nvSpPr>
        <p:spPr>
          <a:xfrm>
            <a:off x="6043971" y="2565407"/>
            <a:ext cx="705274" cy="705272"/>
          </a:xfrm>
          <a:prstGeom prst="ellipse">
            <a:avLst/>
          </a:prstGeom>
          <a:solidFill>
            <a:srgbClr val="43CDD9">
              <a:alpha val="2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01" name="Google Shape;101;p1"/>
          <p:cNvSpPr/>
          <p:nvPr/>
        </p:nvSpPr>
        <p:spPr>
          <a:xfrm>
            <a:off x="5442756" y="2565407"/>
            <a:ext cx="705274" cy="705272"/>
          </a:xfrm>
          <a:prstGeom prst="ellipse">
            <a:avLst/>
          </a:prstGeom>
          <a:solidFill>
            <a:srgbClr val="43CDD9">
              <a:alpha val="2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27"/>
          <p:cNvSpPr/>
          <p:nvPr/>
        </p:nvSpPr>
        <p:spPr>
          <a:xfrm rot="2700000">
            <a:off x="11788943" y="6333474"/>
            <a:ext cx="527486" cy="603188"/>
          </a:xfrm>
          <a:custGeom>
            <a:rect b="b" l="l" r="r" t="t"/>
            <a:pathLst>
              <a:path extrusionOk="0" h="1017114" w="889463">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98A3AD"/>
              </a:solidFill>
              <a:latin typeface="Quattrocento Sans"/>
              <a:ea typeface="Quattrocento Sans"/>
              <a:cs typeface="Quattrocento Sans"/>
              <a:sym typeface="Quattrocento Sans"/>
            </a:endParaRPr>
          </a:p>
        </p:txBody>
      </p:sp>
      <p:sp>
        <p:nvSpPr>
          <p:cNvPr id="268" name="Google Shape;268;p27"/>
          <p:cNvSpPr txBox="1"/>
          <p:nvPr/>
        </p:nvSpPr>
        <p:spPr>
          <a:xfrm>
            <a:off x="11810999" y="6481175"/>
            <a:ext cx="3867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a:solidFill>
                  <a:schemeClr val="lt1"/>
                </a:solidFill>
                <a:latin typeface="Quattrocento Sans"/>
                <a:ea typeface="Quattrocento Sans"/>
                <a:cs typeface="Quattrocento Sans"/>
                <a:sym typeface="Quattrocento Sans"/>
              </a:rPr>
              <a:t>10</a:t>
            </a:r>
            <a:endParaRPr b="0" i="0" sz="1400" u="none" cap="none" strike="noStrike">
              <a:solidFill>
                <a:srgbClr val="000000"/>
              </a:solidFill>
              <a:latin typeface="Arial"/>
              <a:ea typeface="Arial"/>
              <a:cs typeface="Arial"/>
              <a:sym typeface="Arial"/>
            </a:endParaRPr>
          </a:p>
        </p:txBody>
      </p:sp>
      <p:grpSp>
        <p:nvGrpSpPr>
          <p:cNvPr id="269" name="Google Shape;269;p27"/>
          <p:cNvGrpSpPr/>
          <p:nvPr/>
        </p:nvGrpSpPr>
        <p:grpSpPr>
          <a:xfrm>
            <a:off x="726744" y="1032487"/>
            <a:ext cx="10738510" cy="2295695"/>
            <a:chOff x="867916" y="1153144"/>
            <a:chExt cx="10738510" cy="2295695"/>
          </a:xfrm>
        </p:grpSpPr>
        <p:grpSp>
          <p:nvGrpSpPr>
            <p:cNvPr id="270" name="Google Shape;270;p27"/>
            <p:cNvGrpSpPr/>
            <p:nvPr/>
          </p:nvGrpSpPr>
          <p:grpSpPr>
            <a:xfrm>
              <a:off x="867916" y="1185688"/>
              <a:ext cx="3352181" cy="2263151"/>
              <a:chOff x="867916" y="1185688"/>
              <a:chExt cx="3352181" cy="2263151"/>
            </a:xfrm>
          </p:grpSpPr>
          <p:sp>
            <p:nvSpPr>
              <p:cNvPr id="271" name="Google Shape;271;p27"/>
              <p:cNvSpPr/>
              <p:nvPr/>
            </p:nvSpPr>
            <p:spPr>
              <a:xfrm>
                <a:off x="867916" y="1300608"/>
                <a:ext cx="3352181" cy="2148231"/>
              </a:xfrm>
              <a:prstGeom prst="rect">
                <a:avLst/>
              </a:prstGeom>
              <a:gradFill>
                <a:gsLst>
                  <a:gs pos="0">
                    <a:srgbClr val="939CAB"/>
                  </a:gs>
                  <a:gs pos="54000">
                    <a:srgbClr val="939CAB"/>
                  </a:gs>
                  <a:gs pos="100000">
                    <a:srgbClr val="667181">
                      <a:alpha val="0"/>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grpSp>
            <p:nvGrpSpPr>
              <p:cNvPr id="272" name="Google Shape;272;p27"/>
              <p:cNvGrpSpPr/>
              <p:nvPr/>
            </p:nvGrpSpPr>
            <p:grpSpPr>
              <a:xfrm>
                <a:off x="2451263" y="1185688"/>
                <a:ext cx="184969" cy="97433"/>
                <a:chOff x="3381245" y="3337126"/>
                <a:chExt cx="282594" cy="148859"/>
              </a:xfrm>
            </p:grpSpPr>
            <p:sp>
              <p:nvSpPr>
                <p:cNvPr id="273" name="Google Shape;273;p27"/>
                <p:cNvSpPr/>
                <p:nvPr/>
              </p:nvSpPr>
              <p:spPr>
                <a:xfrm>
                  <a:off x="3381245" y="3337126"/>
                  <a:ext cx="282594" cy="148859"/>
                </a:xfrm>
                <a:custGeom>
                  <a:rect b="b" l="l" r="r" t="t"/>
                  <a:pathLst>
                    <a:path extrusionOk="0" h="634" w="1208">
                      <a:moveTo>
                        <a:pt x="1169" y="127"/>
                      </a:moveTo>
                      <a:cubicBezTo>
                        <a:pt x="1120" y="127"/>
                        <a:pt x="1081" y="88"/>
                        <a:pt x="1081" y="39"/>
                      </a:cubicBezTo>
                      <a:cubicBezTo>
                        <a:pt x="1081" y="17"/>
                        <a:pt x="1063" y="0"/>
                        <a:pt x="1041" y="0"/>
                      </a:cubicBezTo>
                      <a:cubicBezTo>
                        <a:pt x="167" y="0"/>
                        <a:pt x="167" y="0"/>
                        <a:pt x="167" y="0"/>
                      </a:cubicBezTo>
                      <a:cubicBezTo>
                        <a:pt x="145" y="0"/>
                        <a:pt x="127" y="17"/>
                        <a:pt x="127" y="39"/>
                      </a:cubicBezTo>
                      <a:cubicBezTo>
                        <a:pt x="127" y="88"/>
                        <a:pt x="88" y="127"/>
                        <a:pt x="39" y="127"/>
                      </a:cubicBezTo>
                      <a:cubicBezTo>
                        <a:pt x="17" y="127"/>
                        <a:pt x="0" y="145"/>
                        <a:pt x="0" y="167"/>
                      </a:cubicBezTo>
                      <a:cubicBezTo>
                        <a:pt x="0" y="467"/>
                        <a:pt x="0" y="467"/>
                        <a:pt x="0" y="467"/>
                      </a:cubicBezTo>
                      <a:cubicBezTo>
                        <a:pt x="0" y="489"/>
                        <a:pt x="17" y="507"/>
                        <a:pt x="39" y="507"/>
                      </a:cubicBezTo>
                      <a:cubicBezTo>
                        <a:pt x="88" y="507"/>
                        <a:pt x="127" y="546"/>
                        <a:pt x="127" y="595"/>
                      </a:cubicBezTo>
                      <a:cubicBezTo>
                        <a:pt x="127" y="617"/>
                        <a:pt x="145" y="634"/>
                        <a:pt x="167" y="634"/>
                      </a:cubicBezTo>
                      <a:cubicBezTo>
                        <a:pt x="1041" y="634"/>
                        <a:pt x="1041" y="634"/>
                        <a:pt x="1041" y="634"/>
                      </a:cubicBezTo>
                      <a:cubicBezTo>
                        <a:pt x="1063" y="634"/>
                        <a:pt x="1081" y="617"/>
                        <a:pt x="1081" y="595"/>
                      </a:cubicBezTo>
                      <a:cubicBezTo>
                        <a:pt x="1081" y="546"/>
                        <a:pt x="1120" y="507"/>
                        <a:pt x="1169" y="507"/>
                      </a:cubicBezTo>
                      <a:cubicBezTo>
                        <a:pt x="1191" y="507"/>
                        <a:pt x="1208" y="489"/>
                        <a:pt x="1208" y="467"/>
                      </a:cubicBezTo>
                      <a:cubicBezTo>
                        <a:pt x="1208" y="167"/>
                        <a:pt x="1208" y="167"/>
                        <a:pt x="1208" y="167"/>
                      </a:cubicBezTo>
                      <a:cubicBezTo>
                        <a:pt x="1208" y="145"/>
                        <a:pt x="1191" y="127"/>
                        <a:pt x="1169" y="127"/>
                      </a:cubicBezTo>
                      <a:close/>
                      <a:moveTo>
                        <a:pt x="1129" y="432"/>
                      </a:moveTo>
                      <a:cubicBezTo>
                        <a:pt x="1069" y="447"/>
                        <a:pt x="1021" y="495"/>
                        <a:pt x="1006" y="555"/>
                      </a:cubicBezTo>
                      <a:cubicBezTo>
                        <a:pt x="202" y="555"/>
                        <a:pt x="202" y="555"/>
                        <a:pt x="202" y="555"/>
                      </a:cubicBezTo>
                      <a:cubicBezTo>
                        <a:pt x="187" y="495"/>
                        <a:pt x="139" y="447"/>
                        <a:pt x="79" y="432"/>
                      </a:cubicBezTo>
                      <a:cubicBezTo>
                        <a:pt x="79" y="202"/>
                        <a:pt x="79" y="202"/>
                        <a:pt x="79" y="202"/>
                      </a:cubicBezTo>
                      <a:cubicBezTo>
                        <a:pt x="139" y="187"/>
                        <a:pt x="187" y="139"/>
                        <a:pt x="202" y="79"/>
                      </a:cubicBezTo>
                      <a:cubicBezTo>
                        <a:pt x="1006" y="79"/>
                        <a:pt x="1006" y="79"/>
                        <a:pt x="1006" y="79"/>
                      </a:cubicBezTo>
                      <a:cubicBezTo>
                        <a:pt x="1021" y="139"/>
                        <a:pt x="1069" y="187"/>
                        <a:pt x="1129" y="202"/>
                      </a:cubicBezTo>
                      <a:cubicBezTo>
                        <a:pt x="1129" y="432"/>
                        <a:pt x="1129" y="432"/>
                        <a:pt x="1129" y="43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4" name="Google Shape;274;p27"/>
                <p:cNvSpPr/>
                <p:nvPr/>
              </p:nvSpPr>
              <p:spPr>
                <a:xfrm>
                  <a:off x="3464829" y="3368967"/>
                  <a:ext cx="32638" cy="85176"/>
                </a:xfrm>
                <a:custGeom>
                  <a:rect b="b" l="l" r="r" t="t"/>
                  <a:pathLst>
                    <a:path extrusionOk="0" h="364" w="139">
                      <a:moveTo>
                        <a:pt x="99" y="0"/>
                      </a:moveTo>
                      <a:cubicBezTo>
                        <a:pt x="39" y="0"/>
                        <a:pt x="39" y="0"/>
                        <a:pt x="39" y="0"/>
                      </a:cubicBezTo>
                      <a:cubicBezTo>
                        <a:pt x="18" y="0"/>
                        <a:pt x="0" y="18"/>
                        <a:pt x="0" y="40"/>
                      </a:cubicBezTo>
                      <a:cubicBezTo>
                        <a:pt x="0" y="62"/>
                        <a:pt x="18" y="79"/>
                        <a:pt x="39" y="79"/>
                      </a:cubicBezTo>
                      <a:cubicBezTo>
                        <a:pt x="59" y="79"/>
                        <a:pt x="59" y="79"/>
                        <a:pt x="59" y="79"/>
                      </a:cubicBezTo>
                      <a:cubicBezTo>
                        <a:pt x="59" y="324"/>
                        <a:pt x="59" y="324"/>
                        <a:pt x="59" y="324"/>
                      </a:cubicBezTo>
                      <a:cubicBezTo>
                        <a:pt x="59" y="346"/>
                        <a:pt x="77" y="364"/>
                        <a:pt x="99" y="364"/>
                      </a:cubicBezTo>
                      <a:cubicBezTo>
                        <a:pt x="121" y="364"/>
                        <a:pt x="139" y="346"/>
                        <a:pt x="139" y="324"/>
                      </a:cubicBezTo>
                      <a:cubicBezTo>
                        <a:pt x="139" y="40"/>
                        <a:pt x="139" y="40"/>
                        <a:pt x="139" y="40"/>
                      </a:cubicBezTo>
                      <a:cubicBezTo>
                        <a:pt x="139" y="18"/>
                        <a:pt x="121" y="0"/>
                        <a:pt x="99"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75" name="Google Shape;275;p27"/>
                <p:cNvSpPr/>
                <p:nvPr/>
              </p:nvSpPr>
              <p:spPr>
                <a:xfrm>
                  <a:off x="3518959" y="3368967"/>
                  <a:ext cx="61295" cy="85176"/>
                </a:xfrm>
                <a:custGeom>
                  <a:rect b="b" l="l" r="r" t="t"/>
                  <a:pathLst>
                    <a:path extrusionOk="0" h="364" w="262">
                      <a:moveTo>
                        <a:pt x="222" y="0"/>
                      </a:moveTo>
                      <a:cubicBezTo>
                        <a:pt x="40" y="0"/>
                        <a:pt x="40" y="0"/>
                        <a:pt x="40" y="0"/>
                      </a:cubicBezTo>
                      <a:cubicBezTo>
                        <a:pt x="18" y="0"/>
                        <a:pt x="0" y="18"/>
                        <a:pt x="0" y="40"/>
                      </a:cubicBezTo>
                      <a:cubicBezTo>
                        <a:pt x="0" y="324"/>
                        <a:pt x="0" y="324"/>
                        <a:pt x="0" y="324"/>
                      </a:cubicBezTo>
                      <a:cubicBezTo>
                        <a:pt x="0" y="346"/>
                        <a:pt x="18" y="364"/>
                        <a:pt x="40" y="364"/>
                      </a:cubicBezTo>
                      <a:cubicBezTo>
                        <a:pt x="222" y="364"/>
                        <a:pt x="222" y="364"/>
                        <a:pt x="222" y="364"/>
                      </a:cubicBezTo>
                      <a:cubicBezTo>
                        <a:pt x="244" y="364"/>
                        <a:pt x="262" y="346"/>
                        <a:pt x="262" y="324"/>
                      </a:cubicBezTo>
                      <a:cubicBezTo>
                        <a:pt x="262" y="40"/>
                        <a:pt x="262" y="40"/>
                        <a:pt x="262" y="40"/>
                      </a:cubicBezTo>
                      <a:cubicBezTo>
                        <a:pt x="262" y="18"/>
                        <a:pt x="244" y="0"/>
                        <a:pt x="222" y="0"/>
                      </a:cubicBezTo>
                      <a:close/>
                      <a:moveTo>
                        <a:pt x="183" y="285"/>
                      </a:moveTo>
                      <a:cubicBezTo>
                        <a:pt x="80" y="285"/>
                        <a:pt x="80" y="285"/>
                        <a:pt x="80" y="285"/>
                      </a:cubicBezTo>
                      <a:cubicBezTo>
                        <a:pt x="80" y="79"/>
                        <a:pt x="80" y="79"/>
                        <a:pt x="80" y="79"/>
                      </a:cubicBezTo>
                      <a:cubicBezTo>
                        <a:pt x="183" y="79"/>
                        <a:pt x="183" y="79"/>
                        <a:pt x="183" y="79"/>
                      </a:cubicBezTo>
                      <a:lnTo>
                        <a:pt x="183" y="285"/>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grpSp>
        <p:grpSp>
          <p:nvGrpSpPr>
            <p:cNvPr id="276" name="Google Shape;276;p27"/>
            <p:cNvGrpSpPr/>
            <p:nvPr/>
          </p:nvGrpSpPr>
          <p:grpSpPr>
            <a:xfrm>
              <a:off x="4600620" y="1242641"/>
              <a:ext cx="3312642" cy="2204052"/>
              <a:chOff x="8000382" y="1242641"/>
              <a:chExt cx="3312642" cy="2204052"/>
            </a:xfrm>
          </p:grpSpPr>
          <p:sp>
            <p:nvSpPr>
              <p:cNvPr id="277" name="Google Shape;277;p27"/>
              <p:cNvSpPr/>
              <p:nvPr/>
            </p:nvSpPr>
            <p:spPr>
              <a:xfrm>
                <a:off x="8000382" y="1313352"/>
                <a:ext cx="3312642" cy="2133341"/>
              </a:xfrm>
              <a:prstGeom prst="rect">
                <a:avLst/>
              </a:prstGeom>
              <a:gradFill>
                <a:gsLst>
                  <a:gs pos="0">
                    <a:srgbClr val="939CAB"/>
                  </a:gs>
                  <a:gs pos="54000">
                    <a:srgbClr val="939CAB"/>
                  </a:gs>
                  <a:gs pos="100000">
                    <a:srgbClr val="667181">
                      <a:alpha val="0"/>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grpSp>
            <p:nvGrpSpPr>
              <p:cNvPr id="278" name="Google Shape;278;p27"/>
              <p:cNvGrpSpPr/>
              <p:nvPr/>
            </p:nvGrpSpPr>
            <p:grpSpPr>
              <a:xfrm>
                <a:off x="9560765" y="1242641"/>
                <a:ext cx="191873" cy="58737"/>
                <a:chOff x="8245475" y="3925888"/>
                <a:chExt cx="233363" cy="71438"/>
              </a:xfrm>
            </p:grpSpPr>
            <p:sp>
              <p:nvSpPr>
                <p:cNvPr id="279" name="Google Shape;279;p27"/>
                <p:cNvSpPr/>
                <p:nvPr/>
              </p:nvSpPr>
              <p:spPr>
                <a:xfrm>
                  <a:off x="8424863" y="3943350"/>
                  <a:ext cx="53975" cy="53975"/>
                </a:xfrm>
                <a:custGeom>
                  <a:rect b="b" l="l" r="r" t="t"/>
                  <a:pathLst>
                    <a:path extrusionOk="0" h="360" w="360">
                      <a:moveTo>
                        <a:pt x="300" y="240"/>
                      </a:moveTo>
                      <a:cubicBezTo>
                        <a:pt x="120" y="240"/>
                        <a:pt x="120" y="240"/>
                        <a:pt x="120" y="240"/>
                      </a:cubicBezTo>
                      <a:cubicBezTo>
                        <a:pt x="120" y="60"/>
                        <a:pt x="120" y="60"/>
                        <a:pt x="120" y="60"/>
                      </a:cubicBezTo>
                      <a:cubicBezTo>
                        <a:pt x="120" y="27"/>
                        <a:pt x="93" y="0"/>
                        <a:pt x="60" y="0"/>
                      </a:cubicBezTo>
                      <a:cubicBezTo>
                        <a:pt x="27" y="0"/>
                        <a:pt x="0" y="27"/>
                        <a:pt x="0" y="60"/>
                      </a:cubicBezTo>
                      <a:cubicBezTo>
                        <a:pt x="0" y="300"/>
                        <a:pt x="0" y="300"/>
                        <a:pt x="0" y="300"/>
                      </a:cubicBezTo>
                      <a:cubicBezTo>
                        <a:pt x="0" y="333"/>
                        <a:pt x="27" y="360"/>
                        <a:pt x="60" y="360"/>
                      </a:cubicBezTo>
                      <a:cubicBezTo>
                        <a:pt x="300" y="360"/>
                        <a:pt x="300" y="360"/>
                        <a:pt x="300" y="360"/>
                      </a:cubicBezTo>
                      <a:cubicBezTo>
                        <a:pt x="333" y="360"/>
                        <a:pt x="360" y="333"/>
                        <a:pt x="360" y="300"/>
                      </a:cubicBezTo>
                      <a:cubicBezTo>
                        <a:pt x="360" y="267"/>
                        <a:pt x="333" y="240"/>
                        <a:pt x="300" y="24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0" name="Google Shape;280;p27"/>
                <p:cNvSpPr/>
                <p:nvPr/>
              </p:nvSpPr>
              <p:spPr>
                <a:xfrm>
                  <a:off x="8245475" y="3925888"/>
                  <a:ext cx="53975" cy="17463"/>
                </a:xfrm>
                <a:custGeom>
                  <a:rect b="b" l="l" r="r" t="t"/>
                  <a:pathLst>
                    <a:path extrusionOk="0" h="120" w="36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1" name="Google Shape;281;p27"/>
                <p:cNvSpPr/>
                <p:nvPr/>
              </p:nvSpPr>
              <p:spPr>
                <a:xfrm>
                  <a:off x="8245475" y="3979863"/>
                  <a:ext cx="53975" cy="17463"/>
                </a:xfrm>
                <a:custGeom>
                  <a:rect b="b" l="l" r="r" t="t"/>
                  <a:pathLst>
                    <a:path extrusionOk="0" h="120" w="36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sp>
            <p:nvSpPr>
              <p:cNvPr id="282" name="Google Shape;282;p27"/>
              <p:cNvSpPr txBox="1"/>
              <p:nvPr/>
            </p:nvSpPr>
            <p:spPr>
              <a:xfrm>
                <a:off x="10109435" y="1574753"/>
                <a:ext cx="500393" cy="21544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83" name="Google Shape;283;p27"/>
            <p:cNvGrpSpPr/>
            <p:nvPr/>
          </p:nvGrpSpPr>
          <p:grpSpPr>
            <a:xfrm>
              <a:off x="8293784" y="1153144"/>
              <a:ext cx="3312642" cy="2293549"/>
              <a:chOff x="8594812" y="1153144"/>
              <a:chExt cx="3312642" cy="2293549"/>
            </a:xfrm>
          </p:grpSpPr>
          <p:sp>
            <p:nvSpPr>
              <p:cNvPr id="284" name="Google Shape;284;p27"/>
              <p:cNvSpPr/>
              <p:nvPr/>
            </p:nvSpPr>
            <p:spPr>
              <a:xfrm>
                <a:off x="8594812" y="1313186"/>
                <a:ext cx="3312642" cy="2133507"/>
              </a:xfrm>
              <a:prstGeom prst="rect">
                <a:avLst/>
              </a:prstGeom>
              <a:gradFill>
                <a:gsLst>
                  <a:gs pos="0">
                    <a:srgbClr val="939CAB"/>
                  </a:gs>
                  <a:gs pos="54000">
                    <a:srgbClr val="939CAB"/>
                  </a:gs>
                  <a:gs pos="100000">
                    <a:srgbClr val="667181">
                      <a:alpha val="0"/>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grpSp>
            <p:nvGrpSpPr>
              <p:cNvPr id="285" name="Google Shape;285;p27"/>
              <p:cNvGrpSpPr/>
              <p:nvPr/>
            </p:nvGrpSpPr>
            <p:grpSpPr>
              <a:xfrm>
                <a:off x="10080771" y="1153144"/>
                <a:ext cx="340788" cy="162023"/>
                <a:chOff x="4254500" y="2100263"/>
                <a:chExt cx="1906588" cy="906463"/>
              </a:xfrm>
            </p:grpSpPr>
            <p:sp>
              <p:nvSpPr>
                <p:cNvPr id="286" name="Google Shape;286;p27"/>
                <p:cNvSpPr/>
                <p:nvPr/>
              </p:nvSpPr>
              <p:spPr>
                <a:xfrm>
                  <a:off x="4254500" y="2100263"/>
                  <a:ext cx="1906588" cy="906463"/>
                </a:xfrm>
                <a:custGeom>
                  <a:rect b="b" l="l" r="r" t="t"/>
                  <a:pathLst>
                    <a:path extrusionOk="0" h="970" w="2048">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7" name="Google Shape;287;p27"/>
                <p:cNvSpPr/>
                <p:nvPr/>
              </p:nvSpPr>
              <p:spPr>
                <a:xfrm>
                  <a:off x="4752975" y="2598738"/>
                  <a:ext cx="176213" cy="174625"/>
                </a:xfrm>
                <a:custGeom>
                  <a:rect b="b" l="l" r="r" t="t"/>
                  <a:pathLst>
                    <a:path extrusionOk="0" h="186" w="19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88" name="Google Shape;288;p27"/>
                <p:cNvSpPr/>
                <p:nvPr/>
              </p:nvSpPr>
              <p:spPr>
                <a:xfrm>
                  <a:off x="5486400" y="2330451"/>
                  <a:ext cx="177800" cy="174625"/>
                </a:xfrm>
                <a:custGeom>
                  <a:rect b="b" l="l" r="r" t="t"/>
                  <a:pathLst>
                    <a:path extrusionOk="0" h="186" w="19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grpSp>
      </p:grpSp>
      <p:grpSp>
        <p:nvGrpSpPr>
          <p:cNvPr id="289" name="Google Shape;289;p27"/>
          <p:cNvGrpSpPr/>
          <p:nvPr/>
        </p:nvGrpSpPr>
        <p:grpSpPr>
          <a:xfrm>
            <a:off x="1936971" y="4253422"/>
            <a:ext cx="7453302" cy="1662075"/>
            <a:chOff x="867913" y="3748096"/>
            <a:chExt cx="10456171" cy="2332715"/>
          </a:xfrm>
        </p:grpSpPr>
        <p:sp>
          <p:nvSpPr>
            <p:cNvPr id="290" name="Google Shape;290;p27"/>
            <p:cNvSpPr/>
            <p:nvPr/>
          </p:nvSpPr>
          <p:spPr>
            <a:xfrm>
              <a:off x="6420243" y="3748096"/>
              <a:ext cx="4903841" cy="2332715"/>
            </a:xfrm>
            <a:prstGeom prst="rect">
              <a:avLst/>
            </a:prstGeom>
            <a:solidFill>
              <a:srgbClr val="CFCFCF">
                <a:alpha val="2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291" name="Google Shape;291;p27"/>
            <p:cNvSpPr/>
            <p:nvPr/>
          </p:nvSpPr>
          <p:spPr>
            <a:xfrm>
              <a:off x="867913" y="3748096"/>
              <a:ext cx="4903841" cy="2332715"/>
            </a:xfrm>
            <a:prstGeom prst="rect">
              <a:avLst/>
            </a:prstGeom>
            <a:solidFill>
              <a:srgbClr val="CFCFCF">
                <a:alpha val="2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grpSp>
      <p:sp>
        <p:nvSpPr>
          <p:cNvPr id="292" name="Google Shape;292;p27"/>
          <p:cNvSpPr txBox="1"/>
          <p:nvPr/>
        </p:nvSpPr>
        <p:spPr>
          <a:xfrm>
            <a:off x="3155049" y="252619"/>
            <a:ext cx="5392603" cy="492443"/>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30353F"/>
                </a:solidFill>
                <a:latin typeface="Century Gothic"/>
                <a:ea typeface="Century Gothic"/>
                <a:cs typeface="Century Gothic"/>
                <a:sym typeface="Century Gothic"/>
              </a:rPr>
              <a:t>Cleaning Enrollment Data</a:t>
            </a:r>
            <a:endParaRPr b="0" i="0" sz="1400" u="none" cap="none" strike="noStrike">
              <a:solidFill>
                <a:srgbClr val="000000"/>
              </a:solidFill>
              <a:latin typeface="Arial"/>
              <a:ea typeface="Arial"/>
              <a:cs typeface="Arial"/>
              <a:sym typeface="Arial"/>
            </a:endParaRPr>
          </a:p>
        </p:txBody>
      </p:sp>
      <p:pic>
        <p:nvPicPr>
          <p:cNvPr id="293" name="Google Shape;293;p27"/>
          <p:cNvPicPr preferRelativeResize="0"/>
          <p:nvPr/>
        </p:nvPicPr>
        <p:blipFill rotWithShape="1">
          <a:blip r:embed="rId3">
            <a:alphaModFix/>
          </a:blip>
          <a:srcRect b="0" l="0" r="0" t="0"/>
          <a:stretch/>
        </p:blipFill>
        <p:spPr>
          <a:xfrm>
            <a:off x="376238" y="2134296"/>
            <a:ext cx="4581525" cy="3257550"/>
          </a:xfrm>
          <a:prstGeom prst="rect">
            <a:avLst/>
          </a:prstGeom>
          <a:noFill/>
          <a:ln>
            <a:noFill/>
          </a:ln>
        </p:spPr>
      </p:pic>
      <p:pic>
        <p:nvPicPr>
          <p:cNvPr id="294" name="Google Shape;294;p27"/>
          <p:cNvPicPr preferRelativeResize="0"/>
          <p:nvPr/>
        </p:nvPicPr>
        <p:blipFill rotWithShape="1">
          <a:blip r:embed="rId4">
            <a:alphaModFix/>
          </a:blip>
          <a:srcRect b="0" l="0" r="0" t="0"/>
          <a:stretch/>
        </p:blipFill>
        <p:spPr>
          <a:xfrm>
            <a:off x="5356611" y="2130462"/>
            <a:ext cx="6696075" cy="33147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gfbcdc11262_1_8"/>
          <p:cNvPicPr preferRelativeResize="0"/>
          <p:nvPr/>
        </p:nvPicPr>
        <p:blipFill rotWithShape="1">
          <a:blip r:embed="rId3">
            <a:alphaModFix/>
          </a:blip>
          <a:srcRect b="0" l="0" r="0" t="0"/>
          <a:stretch/>
        </p:blipFill>
        <p:spPr>
          <a:xfrm>
            <a:off x="0" y="2"/>
            <a:ext cx="12192000" cy="6857999"/>
          </a:xfrm>
          <a:custGeom>
            <a:rect b="b" l="l" r="r" t="t"/>
            <a:pathLst>
              <a:path extrusionOk="0" h="6857999" w="12192000">
                <a:moveTo>
                  <a:pt x="0" y="0"/>
                </a:moveTo>
                <a:lnTo>
                  <a:pt x="12192000" y="0"/>
                </a:lnTo>
                <a:lnTo>
                  <a:pt x="12192000" y="6857999"/>
                </a:lnTo>
                <a:lnTo>
                  <a:pt x="0" y="6857999"/>
                </a:lnTo>
                <a:close/>
              </a:path>
            </a:pathLst>
          </a:custGeom>
          <a:noFill/>
          <a:ln>
            <a:noFill/>
          </a:ln>
        </p:spPr>
      </p:pic>
      <p:sp>
        <p:nvSpPr>
          <p:cNvPr id="300" name="Google Shape;300;gfbcdc11262_1_8"/>
          <p:cNvSpPr/>
          <p:nvPr/>
        </p:nvSpPr>
        <p:spPr>
          <a:xfrm>
            <a:off x="0" y="0"/>
            <a:ext cx="12192000" cy="6858000"/>
          </a:xfrm>
          <a:prstGeom prst="rect">
            <a:avLst/>
          </a:prstGeom>
          <a:gradFill>
            <a:gsLst>
              <a:gs pos="0">
                <a:srgbClr val="1F2229">
                  <a:alpha val="91372"/>
                </a:srgbClr>
              </a:gs>
              <a:gs pos="20000">
                <a:srgbClr val="1F2229">
                  <a:alpha val="91372"/>
                </a:srgbClr>
              </a:gs>
              <a:gs pos="100000">
                <a:srgbClr val="1F2229">
                  <a:alpha val="60000"/>
                </a:srgbClr>
              </a:gs>
            </a:gsLst>
            <a:lin ang="16200038"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grpSp>
        <p:nvGrpSpPr>
          <p:cNvPr id="301" name="Google Shape;301;gfbcdc11262_1_8"/>
          <p:cNvGrpSpPr/>
          <p:nvPr/>
        </p:nvGrpSpPr>
        <p:grpSpPr>
          <a:xfrm>
            <a:off x="2757695" y="1626910"/>
            <a:ext cx="6676626" cy="3604005"/>
            <a:chOff x="2162629" y="1305681"/>
            <a:chExt cx="7866886" cy="4246500"/>
          </a:xfrm>
        </p:grpSpPr>
        <p:sp>
          <p:nvSpPr>
            <p:cNvPr id="302" name="Google Shape;302;gfbcdc11262_1_8"/>
            <p:cNvSpPr/>
            <p:nvPr/>
          </p:nvSpPr>
          <p:spPr>
            <a:xfrm>
              <a:off x="5782715" y="1305681"/>
              <a:ext cx="4246800" cy="4246500"/>
            </a:xfrm>
            <a:prstGeom prst="ellipse">
              <a:avLst/>
            </a:prstGeom>
            <a:solidFill>
              <a:srgbClr val="43CDD9">
                <a:alpha val="294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303" name="Google Shape;303;gfbcdc11262_1_8"/>
            <p:cNvSpPr/>
            <p:nvPr/>
          </p:nvSpPr>
          <p:spPr>
            <a:xfrm>
              <a:off x="2162629" y="1305681"/>
              <a:ext cx="4246800" cy="4246500"/>
            </a:xfrm>
            <a:prstGeom prst="ellipse">
              <a:avLst/>
            </a:prstGeom>
            <a:solidFill>
              <a:srgbClr val="43CDD9">
                <a:alpha val="294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grpSp>
      <p:sp>
        <p:nvSpPr>
          <p:cNvPr id="304" name="Google Shape;304;gfbcdc11262_1_8"/>
          <p:cNvSpPr/>
          <p:nvPr/>
        </p:nvSpPr>
        <p:spPr>
          <a:xfrm>
            <a:off x="3456507" y="789512"/>
            <a:ext cx="5279100" cy="5279100"/>
          </a:xfrm>
          <a:prstGeom prst="ellipse">
            <a:avLst/>
          </a:prstGeom>
          <a:solidFill>
            <a:schemeClr val="lt1">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305" name="Google Shape;305;gfbcdc11262_1_8"/>
          <p:cNvSpPr/>
          <p:nvPr/>
        </p:nvSpPr>
        <p:spPr>
          <a:xfrm>
            <a:off x="3879010" y="1212017"/>
            <a:ext cx="4434000" cy="4434000"/>
          </a:xfrm>
          <a:prstGeom prst="ellipse">
            <a:avLst/>
          </a:prstGeom>
          <a:solidFill>
            <a:schemeClr val="lt1">
              <a:alpha val="2940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306" name="Google Shape;306;gfbcdc11262_1_8"/>
          <p:cNvSpPr txBox="1"/>
          <p:nvPr/>
        </p:nvSpPr>
        <p:spPr>
          <a:xfrm>
            <a:off x="3879000" y="2663700"/>
            <a:ext cx="4525500" cy="1477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4800"/>
              <a:buFont typeface="Arial"/>
              <a:buNone/>
            </a:pPr>
            <a:r>
              <a:rPr b="1" lang="en-US" sz="4800">
                <a:solidFill>
                  <a:srgbClr val="FFFFFF"/>
                </a:solidFill>
                <a:latin typeface="Century Gothic"/>
                <a:ea typeface="Century Gothic"/>
                <a:cs typeface="Century Gothic"/>
                <a:sym typeface="Century Gothic"/>
              </a:rPr>
              <a:t>Enrollment Demographics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11"/>
          <p:cNvSpPr/>
          <p:nvPr/>
        </p:nvSpPr>
        <p:spPr>
          <a:xfrm>
            <a:off x="0" y="0"/>
            <a:ext cx="12192000" cy="1949700"/>
          </a:xfrm>
          <a:prstGeom prst="rect">
            <a:avLst/>
          </a:prstGeom>
          <a:solidFill>
            <a:srgbClr val="30353F">
              <a:alpha val="8549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312" name="Google Shape;312;p11"/>
          <p:cNvSpPr/>
          <p:nvPr/>
        </p:nvSpPr>
        <p:spPr>
          <a:xfrm rot="2700000">
            <a:off x="11788943" y="6333474"/>
            <a:ext cx="527486" cy="603188"/>
          </a:xfrm>
          <a:custGeom>
            <a:rect b="b" l="l" r="r" t="t"/>
            <a:pathLst>
              <a:path extrusionOk="0" h="1017114" w="889463">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98A3AD"/>
              </a:solidFill>
              <a:latin typeface="Quattrocento Sans"/>
              <a:ea typeface="Quattrocento Sans"/>
              <a:cs typeface="Quattrocento Sans"/>
              <a:sym typeface="Quattrocento Sans"/>
            </a:endParaRPr>
          </a:p>
        </p:txBody>
      </p:sp>
      <p:sp>
        <p:nvSpPr>
          <p:cNvPr id="313" name="Google Shape;313;p11"/>
          <p:cNvSpPr txBox="1"/>
          <p:nvPr/>
        </p:nvSpPr>
        <p:spPr>
          <a:xfrm>
            <a:off x="11857440" y="6481180"/>
            <a:ext cx="39049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Quattrocento Sans"/>
                <a:ea typeface="Quattrocento Sans"/>
                <a:cs typeface="Quattrocento Sans"/>
                <a:sym typeface="Quattrocento Sans"/>
              </a:rPr>
              <a:t>1</a:t>
            </a:r>
            <a:r>
              <a:rPr b="1" lang="en-US">
                <a:solidFill>
                  <a:schemeClr val="lt1"/>
                </a:solidFill>
                <a:latin typeface="Quattrocento Sans"/>
                <a:ea typeface="Quattrocento Sans"/>
                <a:cs typeface="Quattrocento Sans"/>
                <a:sym typeface="Quattrocento Sans"/>
              </a:rPr>
              <a:t>2</a:t>
            </a:r>
            <a:endParaRPr b="0" i="0" sz="1400" u="none" cap="none" strike="noStrike">
              <a:solidFill>
                <a:srgbClr val="000000"/>
              </a:solidFill>
              <a:latin typeface="Arial"/>
              <a:ea typeface="Arial"/>
              <a:cs typeface="Arial"/>
              <a:sym typeface="Arial"/>
            </a:endParaRPr>
          </a:p>
        </p:txBody>
      </p:sp>
      <p:sp>
        <p:nvSpPr>
          <p:cNvPr id="314" name="Google Shape;314;p11"/>
          <p:cNvSpPr txBox="1"/>
          <p:nvPr/>
        </p:nvSpPr>
        <p:spPr>
          <a:xfrm>
            <a:off x="107526" y="910700"/>
            <a:ext cx="7725300" cy="646500"/>
          </a:xfrm>
          <a:prstGeom prst="rect">
            <a:avLst/>
          </a:prstGeom>
          <a:noFill/>
          <a:ln>
            <a:noFill/>
          </a:ln>
        </p:spPr>
        <p:txBody>
          <a:bodyPr anchorCtr="0" anchor="t" bIns="0" lIns="0" spcFirstLastPara="1" rIns="0" wrap="square" tIns="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lt1"/>
                </a:solidFill>
                <a:latin typeface="Quattrocento Sans"/>
                <a:ea typeface="Quattrocento Sans"/>
                <a:cs typeface="Quattrocento Sans"/>
                <a:sym typeface="Quattrocento Sans"/>
              </a:rPr>
              <a:t>Reduced Columns and added a percent column to get percentage of how many students enrolled in 2020-2021</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lt1"/>
                </a:solidFill>
                <a:latin typeface="Quattrocento Sans"/>
                <a:ea typeface="Quattrocento Sans"/>
                <a:cs typeface="Quattrocento Sans"/>
                <a:sym typeface="Quattrocento Sans"/>
              </a:rPr>
              <a:t>Graph per county shows that there was no significant change in enrollment per year</a:t>
            </a:r>
            <a:endParaRPr b="0" i="0" sz="1400" u="none" cap="none" strike="noStrike">
              <a:solidFill>
                <a:srgbClr val="000000"/>
              </a:solidFill>
              <a:latin typeface="Arial"/>
              <a:ea typeface="Arial"/>
              <a:cs typeface="Arial"/>
              <a:sym typeface="Arial"/>
            </a:endParaRPr>
          </a:p>
        </p:txBody>
      </p:sp>
      <p:sp>
        <p:nvSpPr>
          <p:cNvPr id="315" name="Google Shape;315;p11"/>
          <p:cNvSpPr txBox="1"/>
          <p:nvPr/>
        </p:nvSpPr>
        <p:spPr>
          <a:xfrm>
            <a:off x="198721" y="142096"/>
            <a:ext cx="3001800" cy="492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FFFFFF"/>
                </a:solidFill>
                <a:latin typeface="Century Gothic"/>
                <a:ea typeface="Century Gothic"/>
                <a:cs typeface="Century Gothic"/>
                <a:sym typeface="Century Gothic"/>
              </a:rPr>
              <a:t>Foster Care</a:t>
            </a:r>
            <a:endParaRPr b="0" i="0" sz="1400" u="none" cap="none" strike="noStrike">
              <a:solidFill>
                <a:srgbClr val="000000"/>
              </a:solidFill>
              <a:latin typeface="Arial"/>
              <a:ea typeface="Arial"/>
              <a:cs typeface="Arial"/>
              <a:sym typeface="Arial"/>
            </a:endParaRPr>
          </a:p>
        </p:txBody>
      </p:sp>
      <p:cxnSp>
        <p:nvCxnSpPr>
          <p:cNvPr id="316" name="Google Shape;316;p11"/>
          <p:cNvCxnSpPr/>
          <p:nvPr/>
        </p:nvCxnSpPr>
        <p:spPr>
          <a:xfrm>
            <a:off x="198736" y="772704"/>
            <a:ext cx="1463100" cy="0"/>
          </a:xfrm>
          <a:prstGeom prst="straightConnector1">
            <a:avLst/>
          </a:prstGeom>
          <a:noFill/>
          <a:ln cap="flat" cmpd="sng" w="9525">
            <a:solidFill>
              <a:schemeClr val="lt1"/>
            </a:solidFill>
            <a:prstDash val="solid"/>
            <a:miter lim="800000"/>
            <a:headEnd len="sm" w="sm" type="none"/>
            <a:tailEnd len="sm" w="sm" type="none"/>
          </a:ln>
        </p:spPr>
      </p:cxnSp>
      <p:grpSp>
        <p:nvGrpSpPr>
          <p:cNvPr id="317" name="Google Shape;317;p11"/>
          <p:cNvGrpSpPr/>
          <p:nvPr/>
        </p:nvGrpSpPr>
        <p:grpSpPr>
          <a:xfrm>
            <a:off x="8881068" y="3621085"/>
            <a:ext cx="414478" cy="197058"/>
            <a:chOff x="4254500" y="2100263"/>
            <a:chExt cx="1906588" cy="906463"/>
          </a:xfrm>
        </p:grpSpPr>
        <p:sp>
          <p:nvSpPr>
            <p:cNvPr id="318" name="Google Shape;318;p11"/>
            <p:cNvSpPr/>
            <p:nvPr/>
          </p:nvSpPr>
          <p:spPr>
            <a:xfrm>
              <a:off x="4254500" y="2100263"/>
              <a:ext cx="1906588" cy="906463"/>
            </a:xfrm>
            <a:custGeom>
              <a:rect b="b" l="l" r="r" t="t"/>
              <a:pathLst>
                <a:path extrusionOk="0" h="970" w="2048">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19" name="Google Shape;319;p11"/>
            <p:cNvSpPr/>
            <p:nvPr/>
          </p:nvSpPr>
          <p:spPr>
            <a:xfrm>
              <a:off x="4752975" y="2598738"/>
              <a:ext cx="176213" cy="174625"/>
            </a:xfrm>
            <a:custGeom>
              <a:rect b="b" l="l" r="r" t="t"/>
              <a:pathLst>
                <a:path extrusionOk="0" h="186" w="19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20" name="Google Shape;320;p11"/>
            <p:cNvSpPr/>
            <p:nvPr/>
          </p:nvSpPr>
          <p:spPr>
            <a:xfrm>
              <a:off x="5486400" y="2330451"/>
              <a:ext cx="177800" cy="174625"/>
            </a:xfrm>
            <a:custGeom>
              <a:rect b="b" l="l" r="r" t="t"/>
              <a:pathLst>
                <a:path extrusionOk="0" h="186" w="19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pic>
        <p:nvPicPr>
          <p:cNvPr id="321" name="Google Shape;321;p11"/>
          <p:cNvPicPr preferRelativeResize="0"/>
          <p:nvPr/>
        </p:nvPicPr>
        <p:blipFill rotWithShape="1">
          <a:blip r:embed="rId3">
            <a:alphaModFix/>
          </a:blip>
          <a:srcRect b="0" l="0" r="0" t="0"/>
          <a:stretch/>
        </p:blipFill>
        <p:spPr>
          <a:xfrm>
            <a:off x="1096575" y="1961877"/>
            <a:ext cx="9998859" cy="4839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g1022a9acd81_0_155"/>
          <p:cNvSpPr/>
          <p:nvPr/>
        </p:nvSpPr>
        <p:spPr>
          <a:xfrm>
            <a:off x="68000" y="-918175"/>
            <a:ext cx="12123900" cy="2731800"/>
          </a:xfrm>
          <a:prstGeom prst="rect">
            <a:avLst/>
          </a:prstGeom>
          <a:solidFill>
            <a:srgbClr val="30353F">
              <a:alpha val="8549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327" name="Google Shape;327;g1022a9acd81_0_155"/>
          <p:cNvSpPr/>
          <p:nvPr/>
        </p:nvSpPr>
        <p:spPr>
          <a:xfrm rot="2700000">
            <a:off x="11788487" y="6333628"/>
            <a:ext cx="528314" cy="604135"/>
          </a:xfrm>
          <a:custGeom>
            <a:rect b="b" l="l" r="r" t="t"/>
            <a:pathLst>
              <a:path extrusionOk="0" h="1017114" w="889463">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98A3AD"/>
              </a:solidFill>
              <a:latin typeface="Quattrocento Sans"/>
              <a:ea typeface="Quattrocento Sans"/>
              <a:cs typeface="Quattrocento Sans"/>
              <a:sym typeface="Quattrocento Sans"/>
            </a:endParaRPr>
          </a:p>
        </p:txBody>
      </p:sp>
      <p:sp>
        <p:nvSpPr>
          <p:cNvPr id="328" name="Google Shape;328;g1022a9acd81_0_155"/>
          <p:cNvSpPr txBox="1"/>
          <p:nvPr/>
        </p:nvSpPr>
        <p:spPr>
          <a:xfrm>
            <a:off x="11857440" y="6481180"/>
            <a:ext cx="390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Quattrocento Sans"/>
                <a:ea typeface="Quattrocento Sans"/>
                <a:cs typeface="Quattrocento Sans"/>
                <a:sym typeface="Quattrocento Sans"/>
              </a:rPr>
              <a:t>1</a:t>
            </a:r>
            <a:r>
              <a:rPr b="1" lang="en-US">
                <a:solidFill>
                  <a:schemeClr val="lt1"/>
                </a:solidFill>
                <a:latin typeface="Quattrocento Sans"/>
                <a:ea typeface="Quattrocento Sans"/>
                <a:cs typeface="Quattrocento Sans"/>
                <a:sym typeface="Quattrocento Sans"/>
              </a:rPr>
              <a:t>3</a:t>
            </a:r>
            <a:endParaRPr b="0" i="0" sz="1400" u="none" cap="none" strike="noStrike">
              <a:solidFill>
                <a:srgbClr val="000000"/>
              </a:solidFill>
              <a:latin typeface="Arial"/>
              <a:ea typeface="Arial"/>
              <a:cs typeface="Arial"/>
              <a:sym typeface="Arial"/>
            </a:endParaRPr>
          </a:p>
        </p:txBody>
      </p:sp>
      <p:sp>
        <p:nvSpPr>
          <p:cNvPr id="329" name="Google Shape;329;g1022a9acd81_0_155"/>
          <p:cNvSpPr txBox="1"/>
          <p:nvPr/>
        </p:nvSpPr>
        <p:spPr>
          <a:xfrm>
            <a:off x="220870" y="934050"/>
            <a:ext cx="7589400" cy="646500"/>
          </a:xfrm>
          <a:prstGeom prst="rect">
            <a:avLst/>
          </a:prstGeom>
          <a:noFill/>
          <a:ln>
            <a:noFill/>
          </a:ln>
        </p:spPr>
        <p:txBody>
          <a:bodyPr anchorCtr="0" anchor="t" bIns="0" lIns="0" spcFirstLastPara="1" rIns="0" wrap="square" tIns="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lt1"/>
                </a:solidFill>
                <a:latin typeface="Quattrocento Sans"/>
                <a:ea typeface="Quattrocento Sans"/>
                <a:cs typeface="Quattrocento Sans"/>
                <a:sym typeface="Quattrocento Sans"/>
              </a:rPr>
              <a:t>Reduced Columns and added a percent column to get percentage of how many students enrolled in 2020-2021</a:t>
            </a:r>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lt1"/>
                </a:solidFill>
                <a:latin typeface="Quattrocento Sans"/>
                <a:ea typeface="Quattrocento Sans"/>
                <a:cs typeface="Quattrocento Sans"/>
                <a:sym typeface="Quattrocento Sans"/>
              </a:rPr>
              <a:t>Graph per county shows that there was no significant change in enrollment per year</a:t>
            </a:r>
            <a:endParaRPr b="0" i="0" sz="1400" u="none" cap="none" strike="noStrike">
              <a:solidFill>
                <a:srgbClr val="000000"/>
              </a:solidFill>
              <a:latin typeface="Arial"/>
              <a:ea typeface="Arial"/>
              <a:cs typeface="Arial"/>
              <a:sym typeface="Arial"/>
            </a:endParaRPr>
          </a:p>
        </p:txBody>
      </p:sp>
      <p:sp>
        <p:nvSpPr>
          <p:cNvPr id="330" name="Google Shape;330;g1022a9acd81_0_155"/>
          <p:cNvSpPr txBox="1"/>
          <p:nvPr/>
        </p:nvSpPr>
        <p:spPr>
          <a:xfrm>
            <a:off x="487721" y="228596"/>
            <a:ext cx="3001800" cy="492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FFFFFF"/>
                </a:solidFill>
                <a:latin typeface="Century Gothic"/>
                <a:ea typeface="Century Gothic"/>
                <a:cs typeface="Century Gothic"/>
                <a:sym typeface="Century Gothic"/>
              </a:rPr>
              <a:t>Foster Care</a:t>
            </a:r>
            <a:endParaRPr b="0" i="0" sz="1400" u="none" cap="none" strike="noStrike">
              <a:solidFill>
                <a:srgbClr val="000000"/>
              </a:solidFill>
              <a:latin typeface="Arial"/>
              <a:ea typeface="Arial"/>
              <a:cs typeface="Arial"/>
              <a:sym typeface="Arial"/>
            </a:endParaRPr>
          </a:p>
        </p:txBody>
      </p:sp>
      <p:cxnSp>
        <p:nvCxnSpPr>
          <p:cNvPr id="331" name="Google Shape;331;g1022a9acd81_0_155"/>
          <p:cNvCxnSpPr/>
          <p:nvPr/>
        </p:nvCxnSpPr>
        <p:spPr>
          <a:xfrm flipH="1" rot="10800000">
            <a:off x="487736" y="793604"/>
            <a:ext cx="1638000" cy="1800"/>
          </a:xfrm>
          <a:prstGeom prst="straightConnector1">
            <a:avLst/>
          </a:prstGeom>
          <a:noFill/>
          <a:ln cap="flat" cmpd="sng" w="9525">
            <a:solidFill>
              <a:schemeClr val="lt1"/>
            </a:solidFill>
            <a:prstDash val="solid"/>
            <a:miter lim="800000"/>
            <a:headEnd len="sm" w="sm" type="none"/>
            <a:tailEnd len="sm" w="sm" type="none"/>
          </a:ln>
        </p:spPr>
      </p:cxnSp>
      <p:grpSp>
        <p:nvGrpSpPr>
          <p:cNvPr id="332" name="Google Shape;332;g1022a9acd81_0_155"/>
          <p:cNvGrpSpPr/>
          <p:nvPr/>
        </p:nvGrpSpPr>
        <p:grpSpPr>
          <a:xfrm>
            <a:off x="8881099" y="3621101"/>
            <a:ext cx="414492" cy="197065"/>
            <a:chOff x="4254500" y="2100263"/>
            <a:chExt cx="1906586" cy="906463"/>
          </a:xfrm>
        </p:grpSpPr>
        <p:sp>
          <p:nvSpPr>
            <p:cNvPr id="333" name="Google Shape;333;g1022a9acd81_0_155"/>
            <p:cNvSpPr/>
            <p:nvPr/>
          </p:nvSpPr>
          <p:spPr>
            <a:xfrm>
              <a:off x="4254500" y="2100263"/>
              <a:ext cx="1906586" cy="906463"/>
            </a:xfrm>
            <a:custGeom>
              <a:rect b="b" l="l" r="r" t="t"/>
              <a:pathLst>
                <a:path extrusionOk="0" h="970" w="2048">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34" name="Google Shape;334;g1022a9acd81_0_155"/>
            <p:cNvSpPr/>
            <p:nvPr/>
          </p:nvSpPr>
          <p:spPr>
            <a:xfrm>
              <a:off x="4752975" y="2598738"/>
              <a:ext cx="176213" cy="174625"/>
            </a:xfrm>
            <a:custGeom>
              <a:rect b="b" l="l" r="r" t="t"/>
              <a:pathLst>
                <a:path extrusionOk="0" h="186" w="19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35" name="Google Shape;335;g1022a9acd81_0_155"/>
            <p:cNvSpPr/>
            <p:nvPr/>
          </p:nvSpPr>
          <p:spPr>
            <a:xfrm>
              <a:off x="5486400" y="2330451"/>
              <a:ext cx="177800" cy="174625"/>
            </a:xfrm>
            <a:custGeom>
              <a:rect b="b" l="l" r="r" t="t"/>
              <a:pathLst>
                <a:path extrusionOk="0" h="186" w="19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pic>
        <p:nvPicPr>
          <p:cNvPr id="336" name="Google Shape;336;g1022a9acd81_0_155"/>
          <p:cNvPicPr preferRelativeResize="0"/>
          <p:nvPr/>
        </p:nvPicPr>
        <p:blipFill>
          <a:blip r:embed="rId3">
            <a:alphaModFix/>
          </a:blip>
          <a:stretch>
            <a:fillRect/>
          </a:stretch>
        </p:blipFill>
        <p:spPr>
          <a:xfrm>
            <a:off x="1936825" y="1935513"/>
            <a:ext cx="8386243" cy="4891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28"/>
          <p:cNvSpPr/>
          <p:nvPr/>
        </p:nvSpPr>
        <p:spPr>
          <a:xfrm>
            <a:off x="0" y="-2375400"/>
            <a:ext cx="12192000" cy="4245900"/>
          </a:xfrm>
          <a:prstGeom prst="rect">
            <a:avLst/>
          </a:prstGeom>
          <a:solidFill>
            <a:srgbClr val="30353F">
              <a:alpha val="8549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342" name="Google Shape;342;p28"/>
          <p:cNvSpPr/>
          <p:nvPr/>
        </p:nvSpPr>
        <p:spPr>
          <a:xfrm rot="2700000">
            <a:off x="11788943" y="6333474"/>
            <a:ext cx="527486" cy="603188"/>
          </a:xfrm>
          <a:custGeom>
            <a:rect b="b" l="l" r="r" t="t"/>
            <a:pathLst>
              <a:path extrusionOk="0" h="1017114" w="889463">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98A3AD"/>
              </a:solidFill>
              <a:latin typeface="Quattrocento Sans"/>
              <a:ea typeface="Quattrocento Sans"/>
              <a:cs typeface="Quattrocento Sans"/>
              <a:sym typeface="Quattrocento Sans"/>
            </a:endParaRPr>
          </a:p>
        </p:txBody>
      </p:sp>
      <p:sp>
        <p:nvSpPr>
          <p:cNvPr id="343" name="Google Shape;343;p28"/>
          <p:cNvSpPr txBox="1"/>
          <p:nvPr/>
        </p:nvSpPr>
        <p:spPr>
          <a:xfrm>
            <a:off x="11857440" y="6481180"/>
            <a:ext cx="390492"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Quattrocento Sans"/>
                <a:ea typeface="Quattrocento Sans"/>
                <a:cs typeface="Quattrocento Sans"/>
                <a:sym typeface="Quattrocento Sans"/>
              </a:rPr>
              <a:t>1</a:t>
            </a:r>
            <a:r>
              <a:rPr b="1" lang="en-US">
                <a:solidFill>
                  <a:schemeClr val="lt1"/>
                </a:solidFill>
                <a:latin typeface="Quattrocento Sans"/>
                <a:ea typeface="Quattrocento Sans"/>
                <a:cs typeface="Quattrocento Sans"/>
                <a:sym typeface="Quattrocento Sans"/>
              </a:rPr>
              <a:t>4</a:t>
            </a:r>
            <a:endParaRPr b="0" i="0" sz="1400" u="none" cap="none" strike="noStrike">
              <a:solidFill>
                <a:srgbClr val="000000"/>
              </a:solidFill>
              <a:latin typeface="Arial"/>
              <a:ea typeface="Arial"/>
              <a:cs typeface="Arial"/>
              <a:sym typeface="Arial"/>
            </a:endParaRPr>
          </a:p>
        </p:txBody>
      </p:sp>
      <p:sp>
        <p:nvSpPr>
          <p:cNvPr id="344" name="Google Shape;344;p28"/>
          <p:cNvSpPr txBox="1"/>
          <p:nvPr/>
        </p:nvSpPr>
        <p:spPr>
          <a:xfrm>
            <a:off x="90975" y="886075"/>
            <a:ext cx="7957200" cy="738900"/>
          </a:xfrm>
          <a:prstGeom prst="rect">
            <a:avLst/>
          </a:prstGeom>
          <a:noFill/>
          <a:ln>
            <a:noFill/>
          </a:ln>
        </p:spPr>
        <p:txBody>
          <a:bodyPr anchorCtr="0" anchor="t" bIns="0" lIns="0" spcFirstLastPara="1" rIns="0" wrap="square" tIns="0">
            <a:spAutoFit/>
          </a:bodyPr>
          <a:lstStyle/>
          <a:p>
            <a:pPr indent="-298450" lvl="0" marL="285750" marR="0" rtl="0" algn="l">
              <a:lnSpc>
                <a:spcPct val="100000"/>
              </a:lnSpc>
              <a:spcBef>
                <a:spcPts val="0"/>
              </a:spcBef>
              <a:spcAft>
                <a:spcPts val="0"/>
              </a:spcAft>
              <a:buClr>
                <a:srgbClr val="000000"/>
              </a:buClr>
              <a:buSzPts val="1600"/>
              <a:buFont typeface="Arial"/>
              <a:buChar char="•"/>
            </a:pPr>
            <a:r>
              <a:rPr b="0" i="0" lang="en-US" sz="1600" u="none" cap="none" strike="noStrike">
                <a:solidFill>
                  <a:schemeClr val="lt1"/>
                </a:solidFill>
                <a:latin typeface="Quattrocento Sans"/>
                <a:ea typeface="Quattrocento Sans"/>
                <a:cs typeface="Quattrocento Sans"/>
                <a:sym typeface="Quattrocento Sans"/>
              </a:rPr>
              <a:t>Followed the same process as with the Foster Care data</a:t>
            </a:r>
            <a:endParaRPr sz="1600"/>
          </a:p>
          <a:p>
            <a:pPr indent="-285750" lvl="0" marL="285750" marR="0" rtl="0" algn="l">
              <a:lnSpc>
                <a:spcPct val="100000"/>
              </a:lnSpc>
              <a:spcBef>
                <a:spcPts val="0"/>
              </a:spcBef>
              <a:spcAft>
                <a:spcPts val="0"/>
              </a:spcAft>
              <a:buClr>
                <a:srgbClr val="000000"/>
              </a:buClr>
              <a:buSzPts val="1400"/>
              <a:buFont typeface="Arial"/>
              <a:buChar char="•"/>
            </a:pPr>
            <a:r>
              <a:rPr b="0" i="0" lang="en-US" sz="1600" u="none" cap="none" strike="noStrike">
                <a:solidFill>
                  <a:schemeClr val="lt1"/>
                </a:solidFill>
                <a:latin typeface="Quattrocento Sans"/>
                <a:ea typeface="Quattrocento Sans"/>
                <a:cs typeface="Quattrocento Sans"/>
                <a:sym typeface="Quattrocento Sans"/>
              </a:rPr>
              <a:t>The graph also indicated no significant changes except between Riverside and San </a:t>
            </a:r>
            <a:r>
              <a:rPr lang="en-US" sz="1600">
                <a:solidFill>
                  <a:schemeClr val="lt1"/>
                </a:solidFill>
                <a:latin typeface="Quattrocento Sans"/>
                <a:ea typeface="Quattrocento Sans"/>
                <a:cs typeface="Quattrocento Sans"/>
                <a:sym typeface="Quattrocento Sans"/>
              </a:rPr>
              <a:t>Bernardino</a:t>
            </a:r>
            <a:r>
              <a:rPr b="0" i="0" lang="en-US" sz="1600" u="none" cap="none" strike="noStrike">
                <a:solidFill>
                  <a:schemeClr val="lt1"/>
                </a:solidFill>
                <a:latin typeface="Quattrocento Sans"/>
                <a:ea typeface="Quattrocento Sans"/>
                <a:cs typeface="Quattrocento Sans"/>
                <a:sym typeface="Quattrocento Sans"/>
              </a:rPr>
              <a:t> Count</a:t>
            </a:r>
            <a:r>
              <a:rPr b="0" i="0" lang="en-US" sz="1400" u="none" cap="none" strike="noStrike">
                <a:solidFill>
                  <a:schemeClr val="lt1"/>
                </a:solidFill>
                <a:latin typeface="Quattrocento Sans"/>
                <a:ea typeface="Quattrocento Sans"/>
                <a:cs typeface="Quattrocento Sans"/>
                <a:sym typeface="Quattrocento Sans"/>
              </a:rPr>
              <a:t>y</a:t>
            </a:r>
            <a:endParaRPr b="0" i="0" sz="1400" u="none" cap="none" strike="noStrike">
              <a:solidFill>
                <a:srgbClr val="000000"/>
              </a:solidFill>
              <a:latin typeface="Arial"/>
              <a:ea typeface="Arial"/>
              <a:cs typeface="Arial"/>
              <a:sym typeface="Arial"/>
            </a:endParaRPr>
          </a:p>
        </p:txBody>
      </p:sp>
      <p:sp>
        <p:nvSpPr>
          <p:cNvPr id="345" name="Google Shape;345;p28"/>
          <p:cNvSpPr txBox="1"/>
          <p:nvPr/>
        </p:nvSpPr>
        <p:spPr>
          <a:xfrm>
            <a:off x="165120" y="51421"/>
            <a:ext cx="3448500" cy="492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rgbClr val="FFFFFF"/>
                </a:solidFill>
                <a:latin typeface="Century Gothic"/>
                <a:ea typeface="Century Gothic"/>
                <a:cs typeface="Century Gothic"/>
                <a:sym typeface="Century Gothic"/>
              </a:rPr>
              <a:t>Migrant Students</a:t>
            </a:r>
            <a:endParaRPr b="0" i="0" sz="1400" u="none" cap="none" strike="noStrike">
              <a:solidFill>
                <a:srgbClr val="000000"/>
              </a:solidFill>
              <a:latin typeface="Arial"/>
              <a:ea typeface="Arial"/>
              <a:cs typeface="Arial"/>
              <a:sym typeface="Arial"/>
            </a:endParaRPr>
          </a:p>
        </p:txBody>
      </p:sp>
      <p:cxnSp>
        <p:nvCxnSpPr>
          <p:cNvPr id="346" name="Google Shape;346;p28"/>
          <p:cNvCxnSpPr/>
          <p:nvPr/>
        </p:nvCxnSpPr>
        <p:spPr>
          <a:xfrm flipH="1" rot="10800000">
            <a:off x="90986" y="702754"/>
            <a:ext cx="2448300" cy="24600"/>
          </a:xfrm>
          <a:prstGeom prst="straightConnector1">
            <a:avLst/>
          </a:prstGeom>
          <a:noFill/>
          <a:ln cap="flat" cmpd="sng" w="9525">
            <a:solidFill>
              <a:schemeClr val="lt1"/>
            </a:solidFill>
            <a:prstDash val="solid"/>
            <a:miter lim="800000"/>
            <a:headEnd len="sm" w="sm" type="none"/>
            <a:tailEnd len="sm" w="sm" type="none"/>
          </a:ln>
        </p:spPr>
      </p:cxnSp>
      <p:grpSp>
        <p:nvGrpSpPr>
          <p:cNvPr id="347" name="Google Shape;347;p28"/>
          <p:cNvGrpSpPr/>
          <p:nvPr/>
        </p:nvGrpSpPr>
        <p:grpSpPr>
          <a:xfrm>
            <a:off x="8881068" y="3621085"/>
            <a:ext cx="414478" cy="197058"/>
            <a:chOff x="4254500" y="2100263"/>
            <a:chExt cx="1906588" cy="906463"/>
          </a:xfrm>
        </p:grpSpPr>
        <p:sp>
          <p:nvSpPr>
            <p:cNvPr id="348" name="Google Shape;348;p28"/>
            <p:cNvSpPr/>
            <p:nvPr/>
          </p:nvSpPr>
          <p:spPr>
            <a:xfrm>
              <a:off x="4254500" y="2100263"/>
              <a:ext cx="1906588" cy="906463"/>
            </a:xfrm>
            <a:custGeom>
              <a:rect b="b" l="l" r="r" t="t"/>
              <a:pathLst>
                <a:path extrusionOk="0" h="970" w="2048">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49" name="Google Shape;349;p28"/>
            <p:cNvSpPr/>
            <p:nvPr/>
          </p:nvSpPr>
          <p:spPr>
            <a:xfrm>
              <a:off x="4752975" y="2598738"/>
              <a:ext cx="176213" cy="174625"/>
            </a:xfrm>
            <a:custGeom>
              <a:rect b="b" l="l" r="r" t="t"/>
              <a:pathLst>
                <a:path extrusionOk="0" h="186" w="19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50" name="Google Shape;350;p28"/>
            <p:cNvSpPr/>
            <p:nvPr/>
          </p:nvSpPr>
          <p:spPr>
            <a:xfrm>
              <a:off x="5486400" y="2330451"/>
              <a:ext cx="177800" cy="174625"/>
            </a:xfrm>
            <a:custGeom>
              <a:rect b="b" l="l" r="r" t="t"/>
              <a:pathLst>
                <a:path extrusionOk="0" h="186" w="19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pic>
        <p:nvPicPr>
          <p:cNvPr id="351" name="Google Shape;351;p28"/>
          <p:cNvPicPr preferRelativeResize="0"/>
          <p:nvPr/>
        </p:nvPicPr>
        <p:blipFill>
          <a:blip r:embed="rId3">
            <a:alphaModFix/>
          </a:blip>
          <a:stretch>
            <a:fillRect/>
          </a:stretch>
        </p:blipFill>
        <p:spPr>
          <a:xfrm>
            <a:off x="1636265" y="1961362"/>
            <a:ext cx="8919461" cy="52030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gfba82f395c_0_36"/>
          <p:cNvSpPr/>
          <p:nvPr/>
        </p:nvSpPr>
        <p:spPr>
          <a:xfrm>
            <a:off x="0" y="0"/>
            <a:ext cx="12140400" cy="1791000"/>
          </a:xfrm>
          <a:prstGeom prst="rect">
            <a:avLst/>
          </a:prstGeom>
          <a:solidFill>
            <a:srgbClr val="30353F">
              <a:alpha val="8549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357" name="Google Shape;357;gfba82f395c_0_36"/>
          <p:cNvSpPr/>
          <p:nvPr/>
        </p:nvSpPr>
        <p:spPr>
          <a:xfrm rot="2700000">
            <a:off x="11788487" y="6333628"/>
            <a:ext cx="528314" cy="604135"/>
          </a:xfrm>
          <a:custGeom>
            <a:rect b="b" l="l" r="r" t="t"/>
            <a:pathLst>
              <a:path extrusionOk="0" h="1017114" w="889463">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98A3AD"/>
              </a:solidFill>
              <a:latin typeface="Quattrocento Sans"/>
              <a:ea typeface="Quattrocento Sans"/>
              <a:cs typeface="Quattrocento Sans"/>
              <a:sym typeface="Quattrocento Sans"/>
            </a:endParaRPr>
          </a:p>
        </p:txBody>
      </p:sp>
      <p:sp>
        <p:nvSpPr>
          <p:cNvPr id="358" name="Google Shape;358;gfba82f395c_0_36"/>
          <p:cNvSpPr txBox="1"/>
          <p:nvPr/>
        </p:nvSpPr>
        <p:spPr>
          <a:xfrm>
            <a:off x="11857440" y="6481180"/>
            <a:ext cx="390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Quattrocento Sans"/>
                <a:ea typeface="Quattrocento Sans"/>
                <a:cs typeface="Quattrocento Sans"/>
                <a:sym typeface="Quattrocento Sans"/>
              </a:rPr>
              <a:t>1</a:t>
            </a:r>
            <a:r>
              <a:rPr b="1" lang="en-US">
                <a:solidFill>
                  <a:schemeClr val="lt1"/>
                </a:solidFill>
                <a:latin typeface="Quattrocento Sans"/>
                <a:ea typeface="Quattrocento Sans"/>
                <a:cs typeface="Quattrocento Sans"/>
                <a:sym typeface="Quattrocento Sans"/>
              </a:rPr>
              <a:t>5</a:t>
            </a:r>
            <a:endParaRPr b="0" i="0" sz="1400" u="none" cap="none" strike="noStrike">
              <a:solidFill>
                <a:srgbClr val="000000"/>
              </a:solidFill>
              <a:latin typeface="Arial"/>
              <a:ea typeface="Arial"/>
              <a:cs typeface="Arial"/>
              <a:sym typeface="Arial"/>
            </a:endParaRPr>
          </a:p>
        </p:txBody>
      </p:sp>
      <p:sp>
        <p:nvSpPr>
          <p:cNvPr id="359" name="Google Shape;359;gfba82f395c_0_36"/>
          <p:cNvSpPr txBox="1"/>
          <p:nvPr/>
        </p:nvSpPr>
        <p:spPr>
          <a:xfrm>
            <a:off x="56975" y="826175"/>
            <a:ext cx="9585300" cy="554100"/>
          </a:xfrm>
          <a:prstGeom prst="rect">
            <a:avLst/>
          </a:prstGeom>
          <a:noFill/>
          <a:ln>
            <a:noFill/>
          </a:ln>
        </p:spPr>
        <p:txBody>
          <a:bodyPr anchorCtr="0" anchor="t" bIns="0" lIns="0" spcFirstLastPara="1" rIns="0" wrap="square" tIns="0">
            <a:spAutoFit/>
          </a:bodyPr>
          <a:lstStyle/>
          <a:p>
            <a:pPr indent="-311150" lvl="0" marL="285750" marR="0" rtl="0" algn="l">
              <a:lnSpc>
                <a:spcPct val="100000"/>
              </a:lnSpc>
              <a:spcBef>
                <a:spcPts val="0"/>
              </a:spcBef>
              <a:spcAft>
                <a:spcPts val="0"/>
              </a:spcAft>
              <a:buClr>
                <a:schemeClr val="lt1"/>
              </a:buClr>
              <a:buSzPts val="1800"/>
              <a:buFont typeface="Arial"/>
              <a:buChar char="•"/>
            </a:pPr>
            <a:r>
              <a:rPr lang="en-US" sz="1800">
                <a:solidFill>
                  <a:schemeClr val="lt1"/>
                </a:solidFill>
                <a:latin typeface="Quattrocento Sans"/>
                <a:ea typeface="Quattrocento Sans"/>
                <a:cs typeface="Quattrocento Sans"/>
                <a:sym typeface="Quattrocento Sans"/>
              </a:rPr>
              <a:t>P</a:t>
            </a:r>
            <a:r>
              <a:rPr lang="en-US" sz="1800">
                <a:solidFill>
                  <a:schemeClr val="lt1"/>
                </a:solidFill>
                <a:latin typeface="Quattrocento Sans"/>
                <a:ea typeface="Quattrocento Sans"/>
                <a:cs typeface="Quattrocento Sans"/>
                <a:sym typeface="Quattrocento Sans"/>
              </a:rPr>
              <a:t>ercentages by race, total of all counties (pie charts)</a:t>
            </a:r>
            <a:endParaRPr sz="1800">
              <a:solidFill>
                <a:schemeClr val="lt1"/>
              </a:solidFill>
              <a:latin typeface="Quattrocento Sans"/>
              <a:ea typeface="Quattrocento Sans"/>
              <a:cs typeface="Quattrocento Sans"/>
              <a:sym typeface="Quattrocento Sans"/>
            </a:endParaRPr>
          </a:p>
          <a:p>
            <a:pPr indent="-311150" lvl="0" marL="285750" marR="0" rtl="0" algn="l">
              <a:lnSpc>
                <a:spcPct val="100000"/>
              </a:lnSpc>
              <a:spcBef>
                <a:spcPts val="0"/>
              </a:spcBef>
              <a:spcAft>
                <a:spcPts val="0"/>
              </a:spcAft>
              <a:buClr>
                <a:schemeClr val="lt1"/>
              </a:buClr>
              <a:buSzPts val="1800"/>
              <a:buFont typeface="Arial"/>
              <a:buChar char="•"/>
            </a:pPr>
            <a:r>
              <a:rPr lang="en-US" sz="1800">
                <a:solidFill>
                  <a:schemeClr val="lt1"/>
                </a:solidFill>
                <a:latin typeface="Quattrocento Sans"/>
                <a:ea typeface="Quattrocento Sans"/>
                <a:cs typeface="Quattrocento Sans"/>
                <a:sym typeface="Quattrocento Sans"/>
              </a:rPr>
              <a:t>Created a stacked grouped bar chart of the total counts of the 4 largest races/ethnicities</a:t>
            </a:r>
            <a:endParaRPr sz="1800">
              <a:solidFill>
                <a:schemeClr val="lt1"/>
              </a:solidFill>
              <a:latin typeface="Quattrocento Sans"/>
              <a:ea typeface="Quattrocento Sans"/>
              <a:cs typeface="Quattrocento Sans"/>
              <a:sym typeface="Quattrocento Sans"/>
            </a:endParaRPr>
          </a:p>
        </p:txBody>
      </p:sp>
      <p:sp>
        <p:nvSpPr>
          <p:cNvPr id="360" name="Google Shape;360;gfba82f395c_0_36"/>
          <p:cNvSpPr txBox="1"/>
          <p:nvPr/>
        </p:nvSpPr>
        <p:spPr>
          <a:xfrm>
            <a:off x="181670" y="118196"/>
            <a:ext cx="3448500" cy="538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200"/>
              <a:buFont typeface="Arial"/>
              <a:buNone/>
            </a:pPr>
            <a:r>
              <a:rPr b="1" lang="en-US" sz="3500">
                <a:solidFill>
                  <a:srgbClr val="FFFFFF"/>
                </a:solidFill>
                <a:latin typeface="Century Gothic"/>
                <a:ea typeface="Century Gothic"/>
                <a:cs typeface="Century Gothic"/>
                <a:sym typeface="Century Gothic"/>
              </a:rPr>
              <a:t>Race/Ethnicity</a:t>
            </a:r>
            <a:endParaRPr b="0" i="0" sz="1700" u="none" cap="none" strike="noStrike">
              <a:solidFill>
                <a:srgbClr val="000000"/>
              </a:solidFill>
              <a:latin typeface="Arial"/>
              <a:ea typeface="Arial"/>
              <a:cs typeface="Arial"/>
              <a:sym typeface="Arial"/>
            </a:endParaRPr>
          </a:p>
        </p:txBody>
      </p:sp>
      <p:cxnSp>
        <p:nvCxnSpPr>
          <p:cNvPr id="361" name="Google Shape;361;gfba82f395c_0_36"/>
          <p:cNvCxnSpPr/>
          <p:nvPr/>
        </p:nvCxnSpPr>
        <p:spPr>
          <a:xfrm>
            <a:off x="685686" y="2631729"/>
            <a:ext cx="1463100" cy="0"/>
          </a:xfrm>
          <a:prstGeom prst="straightConnector1">
            <a:avLst/>
          </a:prstGeom>
          <a:noFill/>
          <a:ln cap="flat" cmpd="sng" w="9525">
            <a:solidFill>
              <a:schemeClr val="lt1"/>
            </a:solidFill>
            <a:prstDash val="solid"/>
            <a:miter lim="800000"/>
            <a:headEnd len="sm" w="sm" type="none"/>
            <a:tailEnd len="sm" w="sm" type="none"/>
          </a:ln>
        </p:spPr>
      </p:cxnSp>
      <p:grpSp>
        <p:nvGrpSpPr>
          <p:cNvPr id="362" name="Google Shape;362;gfba82f395c_0_36"/>
          <p:cNvGrpSpPr/>
          <p:nvPr/>
        </p:nvGrpSpPr>
        <p:grpSpPr>
          <a:xfrm>
            <a:off x="8881099" y="3621101"/>
            <a:ext cx="414492" cy="197065"/>
            <a:chOff x="4254500" y="2100263"/>
            <a:chExt cx="1906586" cy="906463"/>
          </a:xfrm>
        </p:grpSpPr>
        <p:sp>
          <p:nvSpPr>
            <p:cNvPr id="363" name="Google Shape;363;gfba82f395c_0_36"/>
            <p:cNvSpPr/>
            <p:nvPr/>
          </p:nvSpPr>
          <p:spPr>
            <a:xfrm>
              <a:off x="4254500" y="2100263"/>
              <a:ext cx="1906586" cy="906463"/>
            </a:xfrm>
            <a:custGeom>
              <a:rect b="b" l="l" r="r" t="t"/>
              <a:pathLst>
                <a:path extrusionOk="0" h="970" w="2048">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4" name="Google Shape;364;gfba82f395c_0_36"/>
            <p:cNvSpPr/>
            <p:nvPr/>
          </p:nvSpPr>
          <p:spPr>
            <a:xfrm>
              <a:off x="4752975" y="2598738"/>
              <a:ext cx="176213" cy="174625"/>
            </a:xfrm>
            <a:custGeom>
              <a:rect b="b" l="l" r="r" t="t"/>
              <a:pathLst>
                <a:path extrusionOk="0" h="186" w="19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65" name="Google Shape;365;gfba82f395c_0_36"/>
            <p:cNvSpPr/>
            <p:nvPr/>
          </p:nvSpPr>
          <p:spPr>
            <a:xfrm>
              <a:off x="5486400" y="2330451"/>
              <a:ext cx="177800" cy="174625"/>
            </a:xfrm>
            <a:custGeom>
              <a:rect b="b" l="l" r="r" t="t"/>
              <a:pathLst>
                <a:path extrusionOk="0" h="186" w="19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pic>
        <p:nvPicPr>
          <p:cNvPr id="366" name="Google Shape;366;gfba82f395c_0_36"/>
          <p:cNvPicPr preferRelativeResize="0"/>
          <p:nvPr/>
        </p:nvPicPr>
        <p:blipFill>
          <a:blip r:embed="rId3">
            <a:alphaModFix/>
          </a:blip>
          <a:stretch>
            <a:fillRect/>
          </a:stretch>
        </p:blipFill>
        <p:spPr>
          <a:xfrm>
            <a:off x="959938" y="1791000"/>
            <a:ext cx="9979030" cy="5067000"/>
          </a:xfrm>
          <a:prstGeom prst="rect">
            <a:avLst/>
          </a:prstGeom>
          <a:noFill/>
          <a:ln>
            <a:noFill/>
          </a:ln>
        </p:spPr>
      </p:pic>
      <p:sp>
        <p:nvSpPr>
          <p:cNvPr id="367" name="Google Shape;367;gfba82f395c_0_36"/>
          <p:cNvSpPr/>
          <p:nvPr/>
        </p:nvSpPr>
        <p:spPr>
          <a:xfrm>
            <a:off x="9894625" y="6365675"/>
            <a:ext cx="1306800" cy="538800"/>
          </a:xfrm>
          <a:prstGeom prst="donut">
            <a:avLst>
              <a:gd fmla="val 21364" name="adj"/>
            </a:avLst>
          </a:prstGeom>
          <a:solidFill>
            <a:srgbClr val="38761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gfba82f395c_0_53"/>
          <p:cNvSpPr/>
          <p:nvPr/>
        </p:nvSpPr>
        <p:spPr>
          <a:xfrm rot="2700000">
            <a:off x="11788487" y="6333628"/>
            <a:ext cx="528314" cy="604135"/>
          </a:xfrm>
          <a:custGeom>
            <a:rect b="b" l="l" r="r" t="t"/>
            <a:pathLst>
              <a:path extrusionOk="0" h="1017114" w="889463">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98A3AD"/>
              </a:solidFill>
              <a:latin typeface="Quattrocento Sans"/>
              <a:ea typeface="Quattrocento Sans"/>
              <a:cs typeface="Quattrocento Sans"/>
              <a:sym typeface="Quattrocento Sans"/>
            </a:endParaRPr>
          </a:p>
        </p:txBody>
      </p:sp>
      <p:sp>
        <p:nvSpPr>
          <p:cNvPr id="373" name="Google Shape;373;gfba82f395c_0_53"/>
          <p:cNvSpPr txBox="1"/>
          <p:nvPr/>
        </p:nvSpPr>
        <p:spPr>
          <a:xfrm>
            <a:off x="11857440" y="6481180"/>
            <a:ext cx="390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Quattrocento Sans"/>
                <a:ea typeface="Quattrocento Sans"/>
                <a:cs typeface="Quattrocento Sans"/>
                <a:sym typeface="Quattrocento Sans"/>
              </a:rPr>
              <a:t>1</a:t>
            </a:r>
            <a:r>
              <a:rPr b="1" lang="en-US">
                <a:solidFill>
                  <a:schemeClr val="lt1"/>
                </a:solidFill>
                <a:latin typeface="Quattrocento Sans"/>
                <a:ea typeface="Quattrocento Sans"/>
                <a:cs typeface="Quattrocento Sans"/>
                <a:sym typeface="Quattrocento Sans"/>
              </a:rPr>
              <a:t>6</a:t>
            </a:r>
            <a:endParaRPr b="0" i="0" sz="1400" u="none" cap="none" strike="noStrike">
              <a:solidFill>
                <a:srgbClr val="000000"/>
              </a:solidFill>
              <a:latin typeface="Arial"/>
              <a:ea typeface="Arial"/>
              <a:cs typeface="Arial"/>
              <a:sym typeface="Arial"/>
            </a:endParaRPr>
          </a:p>
        </p:txBody>
      </p:sp>
      <p:grpSp>
        <p:nvGrpSpPr>
          <p:cNvPr id="374" name="Google Shape;374;gfba82f395c_0_53"/>
          <p:cNvGrpSpPr/>
          <p:nvPr/>
        </p:nvGrpSpPr>
        <p:grpSpPr>
          <a:xfrm>
            <a:off x="8881099" y="3621101"/>
            <a:ext cx="414492" cy="197065"/>
            <a:chOff x="4254500" y="2100263"/>
            <a:chExt cx="1906586" cy="906463"/>
          </a:xfrm>
        </p:grpSpPr>
        <p:sp>
          <p:nvSpPr>
            <p:cNvPr id="375" name="Google Shape;375;gfba82f395c_0_53"/>
            <p:cNvSpPr/>
            <p:nvPr/>
          </p:nvSpPr>
          <p:spPr>
            <a:xfrm>
              <a:off x="4254500" y="2100263"/>
              <a:ext cx="1906586" cy="906463"/>
            </a:xfrm>
            <a:custGeom>
              <a:rect b="b" l="l" r="r" t="t"/>
              <a:pathLst>
                <a:path extrusionOk="0" h="970" w="2048">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6" name="Google Shape;376;gfba82f395c_0_53"/>
            <p:cNvSpPr/>
            <p:nvPr/>
          </p:nvSpPr>
          <p:spPr>
            <a:xfrm>
              <a:off x="4752975" y="2598738"/>
              <a:ext cx="176213" cy="174625"/>
            </a:xfrm>
            <a:custGeom>
              <a:rect b="b" l="l" r="r" t="t"/>
              <a:pathLst>
                <a:path extrusionOk="0" h="186" w="19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77" name="Google Shape;377;gfba82f395c_0_53"/>
            <p:cNvSpPr/>
            <p:nvPr/>
          </p:nvSpPr>
          <p:spPr>
            <a:xfrm>
              <a:off x="5486400" y="2330451"/>
              <a:ext cx="177800" cy="174625"/>
            </a:xfrm>
            <a:custGeom>
              <a:rect b="b" l="l" r="r" t="t"/>
              <a:pathLst>
                <a:path extrusionOk="0" h="186" w="19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pic>
        <p:nvPicPr>
          <p:cNvPr id="378" name="Google Shape;378;gfba82f395c_0_53"/>
          <p:cNvPicPr preferRelativeResize="0"/>
          <p:nvPr/>
        </p:nvPicPr>
        <p:blipFill>
          <a:blip r:embed="rId3">
            <a:alphaModFix/>
          </a:blip>
          <a:stretch>
            <a:fillRect/>
          </a:stretch>
        </p:blipFill>
        <p:spPr>
          <a:xfrm>
            <a:off x="76200" y="103150"/>
            <a:ext cx="12115799" cy="6693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2" name="Shape 382"/>
        <p:cNvGrpSpPr/>
        <p:nvPr/>
      </p:nvGrpSpPr>
      <p:grpSpPr>
        <a:xfrm>
          <a:off x="0" y="0"/>
          <a:ext cx="0" cy="0"/>
          <a:chOff x="0" y="0"/>
          <a:chExt cx="0" cy="0"/>
        </a:xfrm>
      </p:grpSpPr>
      <p:sp>
        <p:nvSpPr>
          <p:cNvPr id="383" name="Google Shape;383;gfba82f395c_0_0"/>
          <p:cNvSpPr/>
          <p:nvPr/>
        </p:nvSpPr>
        <p:spPr>
          <a:xfrm>
            <a:off x="0" y="0"/>
            <a:ext cx="6096000" cy="6858000"/>
          </a:xfrm>
          <a:prstGeom prst="rect">
            <a:avLst/>
          </a:prstGeom>
          <a:solidFill>
            <a:srgbClr val="30353F">
              <a:alpha val="8549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384" name="Google Shape;384;gfba82f395c_0_0"/>
          <p:cNvSpPr/>
          <p:nvPr/>
        </p:nvSpPr>
        <p:spPr>
          <a:xfrm rot="2700000">
            <a:off x="11788487" y="6333628"/>
            <a:ext cx="528314" cy="604135"/>
          </a:xfrm>
          <a:custGeom>
            <a:rect b="b" l="l" r="r" t="t"/>
            <a:pathLst>
              <a:path extrusionOk="0" h="1017114" w="889463">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98A3AD"/>
              </a:solidFill>
              <a:latin typeface="Quattrocento Sans"/>
              <a:ea typeface="Quattrocento Sans"/>
              <a:cs typeface="Quattrocento Sans"/>
              <a:sym typeface="Quattrocento Sans"/>
            </a:endParaRPr>
          </a:p>
        </p:txBody>
      </p:sp>
      <p:sp>
        <p:nvSpPr>
          <p:cNvPr id="385" name="Google Shape;385;gfba82f395c_0_0"/>
          <p:cNvSpPr txBox="1"/>
          <p:nvPr/>
        </p:nvSpPr>
        <p:spPr>
          <a:xfrm>
            <a:off x="11857440" y="6481180"/>
            <a:ext cx="390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Quattrocento Sans"/>
                <a:ea typeface="Quattrocento Sans"/>
                <a:cs typeface="Quattrocento Sans"/>
                <a:sym typeface="Quattrocento Sans"/>
              </a:rPr>
              <a:t>1</a:t>
            </a:r>
            <a:r>
              <a:rPr b="1" lang="en-US">
                <a:solidFill>
                  <a:schemeClr val="lt1"/>
                </a:solidFill>
                <a:latin typeface="Quattrocento Sans"/>
                <a:ea typeface="Quattrocento Sans"/>
                <a:cs typeface="Quattrocento Sans"/>
                <a:sym typeface="Quattrocento Sans"/>
              </a:rPr>
              <a:t>1</a:t>
            </a:r>
            <a:endParaRPr b="0" i="0" sz="1400" u="none" cap="none" strike="noStrike">
              <a:solidFill>
                <a:srgbClr val="000000"/>
              </a:solidFill>
              <a:latin typeface="Arial"/>
              <a:ea typeface="Arial"/>
              <a:cs typeface="Arial"/>
              <a:sym typeface="Arial"/>
            </a:endParaRPr>
          </a:p>
        </p:txBody>
      </p:sp>
      <p:sp>
        <p:nvSpPr>
          <p:cNvPr id="386" name="Google Shape;386;gfba82f395c_0_0"/>
          <p:cNvSpPr txBox="1"/>
          <p:nvPr/>
        </p:nvSpPr>
        <p:spPr>
          <a:xfrm>
            <a:off x="579295" y="2294096"/>
            <a:ext cx="3448500" cy="147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200"/>
              <a:buFont typeface="Arial"/>
              <a:buNone/>
            </a:pPr>
            <a:r>
              <a:rPr b="1" lang="en-US" sz="3200">
                <a:solidFill>
                  <a:srgbClr val="FFFFFF"/>
                </a:solidFill>
                <a:latin typeface="Century Gothic"/>
                <a:ea typeface="Century Gothic"/>
                <a:cs typeface="Century Gothic"/>
                <a:sym typeface="Century Gothic"/>
              </a:rPr>
              <a:t>Race</a:t>
            </a:r>
            <a:endParaRPr b="1" sz="3200">
              <a:solidFill>
                <a:srgbClr val="FFFFFF"/>
              </a:solidFill>
              <a:latin typeface="Century Gothic"/>
              <a:ea typeface="Century Gothic"/>
              <a:cs typeface="Century Gothic"/>
              <a:sym typeface="Century Gothic"/>
            </a:endParaRPr>
          </a:p>
          <a:p>
            <a:pPr indent="457200" lvl="0" marL="0" marR="0" rtl="0" algn="l">
              <a:lnSpc>
                <a:spcPct val="100000"/>
              </a:lnSpc>
              <a:spcBef>
                <a:spcPts val="0"/>
              </a:spcBef>
              <a:spcAft>
                <a:spcPts val="0"/>
              </a:spcAft>
              <a:buClr>
                <a:srgbClr val="000000"/>
              </a:buClr>
              <a:buSzPts val="3200"/>
              <a:buFont typeface="Arial"/>
              <a:buNone/>
            </a:pPr>
            <a:r>
              <a:rPr b="1" lang="en-US" sz="3200">
                <a:solidFill>
                  <a:srgbClr val="FFFFFF"/>
                </a:solidFill>
                <a:latin typeface="Century Gothic"/>
                <a:ea typeface="Century Gothic"/>
                <a:cs typeface="Century Gothic"/>
                <a:sym typeface="Century Gothic"/>
              </a:rPr>
              <a:t>&amp;</a:t>
            </a:r>
            <a:endParaRPr b="1" sz="3200">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3200"/>
              <a:buFont typeface="Arial"/>
              <a:buNone/>
            </a:pPr>
            <a:r>
              <a:rPr b="1" lang="en-US" sz="3200">
                <a:solidFill>
                  <a:srgbClr val="FFFFFF"/>
                </a:solidFill>
                <a:latin typeface="Century Gothic"/>
                <a:ea typeface="Century Gothic"/>
                <a:cs typeface="Century Gothic"/>
                <a:sym typeface="Century Gothic"/>
              </a:rPr>
              <a:t>Ethnicity</a:t>
            </a:r>
            <a:endParaRPr b="0" i="0" sz="1400" u="none" cap="none" strike="noStrike">
              <a:solidFill>
                <a:srgbClr val="000000"/>
              </a:solidFill>
              <a:latin typeface="Arial"/>
              <a:ea typeface="Arial"/>
              <a:cs typeface="Arial"/>
              <a:sym typeface="Arial"/>
            </a:endParaRPr>
          </a:p>
        </p:txBody>
      </p:sp>
      <p:cxnSp>
        <p:nvCxnSpPr>
          <p:cNvPr id="387" name="Google Shape;387;gfba82f395c_0_0"/>
          <p:cNvCxnSpPr/>
          <p:nvPr/>
        </p:nvCxnSpPr>
        <p:spPr>
          <a:xfrm>
            <a:off x="579311" y="4064979"/>
            <a:ext cx="1463100" cy="0"/>
          </a:xfrm>
          <a:prstGeom prst="straightConnector1">
            <a:avLst/>
          </a:prstGeom>
          <a:noFill/>
          <a:ln cap="flat" cmpd="sng" w="9525">
            <a:solidFill>
              <a:schemeClr val="lt1"/>
            </a:solidFill>
            <a:prstDash val="solid"/>
            <a:miter lim="800000"/>
            <a:headEnd len="sm" w="sm" type="none"/>
            <a:tailEnd len="sm" w="sm" type="none"/>
          </a:ln>
        </p:spPr>
      </p:cxnSp>
      <p:grpSp>
        <p:nvGrpSpPr>
          <p:cNvPr id="388" name="Google Shape;388;gfba82f395c_0_0"/>
          <p:cNvGrpSpPr/>
          <p:nvPr/>
        </p:nvGrpSpPr>
        <p:grpSpPr>
          <a:xfrm>
            <a:off x="8881099" y="3621101"/>
            <a:ext cx="414492" cy="197065"/>
            <a:chOff x="4254500" y="2100263"/>
            <a:chExt cx="1906586" cy="906463"/>
          </a:xfrm>
        </p:grpSpPr>
        <p:sp>
          <p:nvSpPr>
            <p:cNvPr id="389" name="Google Shape;389;gfba82f395c_0_0"/>
            <p:cNvSpPr/>
            <p:nvPr/>
          </p:nvSpPr>
          <p:spPr>
            <a:xfrm>
              <a:off x="4254500" y="2100263"/>
              <a:ext cx="1906586" cy="906463"/>
            </a:xfrm>
            <a:custGeom>
              <a:rect b="b" l="l" r="r" t="t"/>
              <a:pathLst>
                <a:path extrusionOk="0" h="970" w="2048">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0" name="Google Shape;390;gfba82f395c_0_0"/>
            <p:cNvSpPr/>
            <p:nvPr/>
          </p:nvSpPr>
          <p:spPr>
            <a:xfrm>
              <a:off x="4752975" y="2598738"/>
              <a:ext cx="176213" cy="174625"/>
            </a:xfrm>
            <a:custGeom>
              <a:rect b="b" l="l" r="r" t="t"/>
              <a:pathLst>
                <a:path extrusionOk="0" h="186" w="19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391" name="Google Shape;391;gfba82f395c_0_0"/>
            <p:cNvSpPr/>
            <p:nvPr/>
          </p:nvSpPr>
          <p:spPr>
            <a:xfrm>
              <a:off x="5486400" y="2330451"/>
              <a:ext cx="177800" cy="174625"/>
            </a:xfrm>
            <a:custGeom>
              <a:rect b="b" l="l" r="r" t="t"/>
              <a:pathLst>
                <a:path extrusionOk="0" h="186" w="19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pic>
        <p:nvPicPr>
          <p:cNvPr id="392" name="Google Shape;392;gfba82f395c_0_0"/>
          <p:cNvPicPr preferRelativeResize="0"/>
          <p:nvPr/>
        </p:nvPicPr>
        <p:blipFill>
          <a:blip r:embed="rId3">
            <a:alphaModFix/>
          </a:blip>
          <a:stretch>
            <a:fillRect/>
          </a:stretch>
        </p:blipFill>
        <p:spPr>
          <a:xfrm>
            <a:off x="2519275" y="0"/>
            <a:ext cx="10092774" cy="68580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gfba82f395c_0_16"/>
          <p:cNvPicPr preferRelativeResize="0"/>
          <p:nvPr/>
        </p:nvPicPr>
        <p:blipFill>
          <a:blip r:embed="rId3">
            <a:alphaModFix/>
          </a:blip>
          <a:stretch>
            <a:fillRect/>
          </a:stretch>
        </p:blipFill>
        <p:spPr>
          <a:xfrm>
            <a:off x="0" y="2262725"/>
            <a:ext cx="12192001" cy="920574"/>
          </a:xfrm>
          <a:prstGeom prst="rect">
            <a:avLst/>
          </a:prstGeom>
          <a:noFill/>
          <a:ln>
            <a:noFill/>
          </a:ln>
        </p:spPr>
      </p:pic>
      <p:sp>
        <p:nvSpPr>
          <p:cNvPr id="398" name="Google Shape;398;gfba82f395c_0_16"/>
          <p:cNvSpPr/>
          <p:nvPr/>
        </p:nvSpPr>
        <p:spPr>
          <a:xfrm>
            <a:off x="0" y="0"/>
            <a:ext cx="12192000" cy="1824900"/>
          </a:xfrm>
          <a:prstGeom prst="rect">
            <a:avLst/>
          </a:prstGeom>
          <a:solidFill>
            <a:srgbClr val="30353F">
              <a:alpha val="8549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399" name="Google Shape;399;gfba82f395c_0_16"/>
          <p:cNvSpPr/>
          <p:nvPr/>
        </p:nvSpPr>
        <p:spPr>
          <a:xfrm rot="2700000">
            <a:off x="11788487" y="6333628"/>
            <a:ext cx="528314" cy="604135"/>
          </a:xfrm>
          <a:custGeom>
            <a:rect b="b" l="l" r="r" t="t"/>
            <a:pathLst>
              <a:path extrusionOk="0" h="1017114" w="889463">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98A3AD"/>
              </a:solidFill>
              <a:latin typeface="Quattrocento Sans"/>
              <a:ea typeface="Quattrocento Sans"/>
              <a:cs typeface="Quattrocento Sans"/>
              <a:sym typeface="Quattrocento Sans"/>
            </a:endParaRPr>
          </a:p>
        </p:txBody>
      </p:sp>
      <p:sp>
        <p:nvSpPr>
          <p:cNvPr id="400" name="Google Shape;400;gfba82f395c_0_16"/>
          <p:cNvSpPr txBox="1"/>
          <p:nvPr/>
        </p:nvSpPr>
        <p:spPr>
          <a:xfrm>
            <a:off x="11857440" y="6481180"/>
            <a:ext cx="390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Quattrocento Sans"/>
                <a:ea typeface="Quattrocento Sans"/>
                <a:cs typeface="Quattrocento Sans"/>
                <a:sym typeface="Quattrocento Sans"/>
              </a:rPr>
              <a:t>1</a:t>
            </a:r>
            <a:r>
              <a:rPr b="1" lang="en-US">
                <a:solidFill>
                  <a:schemeClr val="lt1"/>
                </a:solidFill>
                <a:latin typeface="Quattrocento Sans"/>
                <a:ea typeface="Quattrocento Sans"/>
                <a:cs typeface="Quattrocento Sans"/>
                <a:sym typeface="Quattrocento Sans"/>
              </a:rPr>
              <a:t>8</a:t>
            </a:r>
            <a:endParaRPr b="0" i="0" sz="1400" u="none" cap="none" strike="noStrike">
              <a:solidFill>
                <a:srgbClr val="000000"/>
              </a:solidFill>
              <a:latin typeface="Arial"/>
              <a:ea typeface="Arial"/>
              <a:cs typeface="Arial"/>
              <a:sym typeface="Arial"/>
            </a:endParaRPr>
          </a:p>
        </p:txBody>
      </p:sp>
      <p:sp>
        <p:nvSpPr>
          <p:cNvPr id="401" name="Google Shape;401;gfba82f395c_0_16"/>
          <p:cNvSpPr txBox="1"/>
          <p:nvPr/>
        </p:nvSpPr>
        <p:spPr>
          <a:xfrm>
            <a:off x="0" y="894288"/>
            <a:ext cx="5684400" cy="615600"/>
          </a:xfrm>
          <a:prstGeom prst="rect">
            <a:avLst/>
          </a:prstGeom>
          <a:noFill/>
          <a:ln>
            <a:noFill/>
          </a:ln>
        </p:spPr>
        <p:txBody>
          <a:bodyPr anchorCtr="0" anchor="t" bIns="0" lIns="0" spcFirstLastPara="1" rIns="0" wrap="square" tIns="0">
            <a:spAutoFit/>
          </a:bodyPr>
          <a:lstStyle/>
          <a:p>
            <a:pPr indent="-298450" lvl="0" marL="285750" marR="0" rtl="0" algn="l">
              <a:lnSpc>
                <a:spcPct val="150000"/>
              </a:lnSpc>
              <a:spcBef>
                <a:spcPts val="0"/>
              </a:spcBef>
              <a:spcAft>
                <a:spcPts val="0"/>
              </a:spcAft>
              <a:buClr>
                <a:srgbClr val="000000"/>
              </a:buClr>
              <a:buSzPts val="1600"/>
              <a:buFont typeface="Arial"/>
              <a:buChar char="•"/>
            </a:pPr>
            <a:r>
              <a:rPr lang="en-US" sz="1600">
                <a:solidFill>
                  <a:schemeClr val="lt1"/>
                </a:solidFill>
                <a:latin typeface="Quattrocento Sans"/>
                <a:ea typeface="Quattrocento Sans"/>
                <a:cs typeface="Quattrocento Sans"/>
                <a:sym typeface="Quattrocento Sans"/>
              </a:rPr>
              <a:t>Counts and P</a:t>
            </a:r>
            <a:r>
              <a:rPr lang="en-US" sz="1600">
                <a:solidFill>
                  <a:schemeClr val="lt1"/>
                </a:solidFill>
                <a:latin typeface="Quattrocento Sans"/>
                <a:ea typeface="Quattrocento Sans"/>
                <a:cs typeface="Quattrocento Sans"/>
                <a:sym typeface="Quattrocento Sans"/>
              </a:rPr>
              <a:t>ercentages by County</a:t>
            </a:r>
            <a:endParaRPr sz="1600">
              <a:solidFill>
                <a:schemeClr val="lt1"/>
              </a:solidFill>
              <a:latin typeface="Quattrocento Sans"/>
              <a:ea typeface="Quattrocento Sans"/>
              <a:cs typeface="Quattrocento Sans"/>
              <a:sym typeface="Quattrocento Sans"/>
            </a:endParaRPr>
          </a:p>
          <a:p>
            <a:pPr indent="-298450" lvl="0" marL="285750" marR="0" rtl="0" algn="l">
              <a:lnSpc>
                <a:spcPct val="150000"/>
              </a:lnSpc>
              <a:spcBef>
                <a:spcPts val="0"/>
              </a:spcBef>
              <a:spcAft>
                <a:spcPts val="0"/>
              </a:spcAft>
              <a:buClr>
                <a:srgbClr val="000000"/>
              </a:buClr>
              <a:buSzPts val="1600"/>
              <a:buFont typeface="Arial"/>
              <a:buChar char="•"/>
            </a:pPr>
            <a:r>
              <a:rPr lang="en-US" sz="1600">
                <a:solidFill>
                  <a:schemeClr val="lt1"/>
                </a:solidFill>
                <a:latin typeface="Quattrocento Sans"/>
                <a:ea typeface="Quattrocento Sans"/>
                <a:cs typeface="Quattrocento Sans"/>
                <a:sym typeface="Quattrocento Sans"/>
              </a:rPr>
              <a:t>Created a grouped bar chart of all counties 2020 vs 2021</a:t>
            </a:r>
            <a:endParaRPr sz="1600">
              <a:solidFill>
                <a:schemeClr val="lt1"/>
              </a:solidFill>
              <a:latin typeface="Quattrocento Sans"/>
              <a:ea typeface="Quattrocento Sans"/>
              <a:cs typeface="Quattrocento Sans"/>
              <a:sym typeface="Quattrocento Sans"/>
            </a:endParaRPr>
          </a:p>
        </p:txBody>
      </p:sp>
      <p:sp>
        <p:nvSpPr>
          <p:cNvPr id="402" name="Google Shape;402;gfba82f395c_0_16"/>
          <p:cNvSpPr txBox="1"/>
          <p:nvPr/>
        </p:nvSpPr>
        <p:spPr>
          <a:xfrm>
            <a:off x="62820" y="119421"/>
            <a:ext cx="3448500" cy="585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200"/>
              <a:buFont typeface="Arial"/>
              <a:buNone/>
            </a:pPr>
            <a:r>
              <a:rPr b="1" lang="en-US" sz="3800">
                <a:solidFill>
                  <a:srgbClr val="FFFFFF"/>
                </a:solidFill>
                <a:latin typeface="Century Gothic"/>
                <a:ea typeface="Century Gothic"/>
                <a:cs typeface="Century Gothic"/>
                <a:sym typeface="Century Gothic"/>
              </a:rPr>
              <a:t>Homelessness</a:t>
            </a:r>
            <a:endParaRPr b="0" i="0" sz="2000" u="none" cap="none" strike="noStrike">
              <a:solidFill>
                <a:srgbClr val="000000"/>
              </a:solidFill>
              <a:latin typeface="Arial"/>
              <a:ea typeface="Arial"/>
              <a:cs typeface="Arial"/>
              <a:sym typeface="Arial"/>
            </a:endParaRPr>
          </a:p>
        </p:txBody>
      </p:sp>
      <p:cxnSp>
        <p:nvCxnSpPr>
          <p:cNvPr id="403" name="Google Shape;403;gfba82f395c_0_16"/>
          <p:cNvCxnSpPr/>
          <p:nvPr/>
        </p:nvCxnSpPr>
        <p:spPr>
          <a:xfrm>
            <a:off x="685686" y="2631729"/>
            <a:ext cx="1463100" cy="0"/>
          </a:xfrm>
          <a:prstGeom prst="straightConnector1">
            <a:avLst/>
          </a:prstGeom>
          <a:noFill/>
          <a:ln cap="flat" cmpd="sng" w="9525">
            <a:solidFill>
              <a:schemeClr val="lt1"/>
            </a:solidFill>
            <a:prstDash val="solid"/>
            <a:miter lim="800000"/>
            <a:headEnd len="sm" w="sm" type="none"/>
            <a:tailEnd len="sm" w="sm" type="none"/>
          </a:ln>
        </p:spPr>
      </p:cxnSp>
      <p:grpSp>
        <p:nvGrpSpPr>
          <p:cNvPr id="404" name="Google Shape;404;gfba82f395c_0_16"/>
          <p:cNvGrpSpPr/>
          <p:nvPr/>
        </p:nvGrpSpPr>
        <p:grpSpPr>
          <a:xfrm>
            <a:off x="8881099" y="3621101"/>
            <a:ext cx="414492" cy="197065"/>
            <a:chOff x="4254500" y="2100263"/>
            <a:chExt cx="1906586" cy="906463"/>
          </a:xfrm>
        </p:grpSpPr>
        <p:sp>
          <p:nvSpPr>
            <p:cNvPr id="405" name="Google Shape;405;gfba82f395c_0_16"/>
            <p:cNvSpPr/>
            <p:nvPr/>
          </p:nvSpPr>
          <p:spPr>
            <a:xfrm>
              <a:off x="4254500" y="2100263"/>
              <a:ext cx="1906586" cy="906463"/>
            </a:xfrm>
            <a:custGeom>
              <a:rect b="b" l="l" r="r" t="t"/>
              <a:pathLst>
                <a:path extrusionOk="0" h="970" w="2048">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6" name="Google Shape;406;gfba82f395c_0_16"/>
            <p:cNvSpPr/>
            <p:nvPr/>
          </p:nvSpPr>
          <p:spPr>
            <a:xfrm>
              <a:off x="4752975" y="2598738"/>
              <a:ext cx="176213" cy="174625"/>
            </a:xfrm>
            <a:custGeom>
              <a:rect b="b" l="l" r="r" t="t"/>
              <a:pathLst>
                <a:path extrusionOk="0" h="186" w="19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07" name="Google Shape;407;gfba82f395c_0_16"/>
            <p:cNvSpPr/>
            <p:nvPr/>
          </p:nvSpPr>
          <p:spPr>
            <a:xfrm>
              <a:off x="5486400" y="2330451"/>
              <a:ext cx="177800" cy="174625"/>
            </a:xfrm>
            <a:custGeom>
              <a:rect b="b" l="l" r="r" t="t"/>
              <a:pathLst>
                <a:path extrusionOk="0" h="186" w="19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sp>
        <p:nvSpPr>
          <p:cNvPr id="408" name="Google Shape;408;gfba82f395c_0_16"/>
          <p:cNvSpPr/>
          <p:nvPr/>
        </p:nvSpPr>
        <p:spPr>
          <a:xfrm>
            <a:off x="8555000" y="2667000"/>
            <a:ext cx="1306800" cy="538800"/>
          </a:xfrm>
          <a:prstGeom prst="donut">
            <a:avLst>
              <a:gd fmla="val 21364"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gfba82f395c_0_16"/>
          <p:cNvSpPr/>
          <p:nvPr/>
        </p:nvSpPr>
        <p:spPr>
          <a:xfrm>
            <a:off x="9861800" y="2742025"/>
            <a:ext cx="1306800" cy="538800"/>
          </a:xfrm>
          <a:prstGeom prst="donut">
            <a:avLst>
              <a:gd fmla="val 21364"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gfbcdc11262_1_44"/>
          <p:cNvSpPr/>
          <p:nvPr/>
        </p:nvSpPr>
        <p:spPr>
          <a:xfrm>
            <a:off x="0" y="0"/>
            <a:ext cx="12192000" cy="1824900"/>
          </a:xfrm>
          <a:prstGeom prst="rect">
            <a:avLst/>
          </a:prstGeom>
          <a:solidFill>
            <a:srgbClr val="30353F">
              <a:alpha val="8549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415" name="Google Shape;415;gfbcdc11262_1_44"/>
          <p:cNvSpPr/>
          <p:nvPr/>
        </p:nvSpPr>
        <p:spPr>
          <a:xfrm rot="2700000">
            <a:off x="11788487" y="6333628"/>
            <a:ext cx="528314" cy="604135"/>
          </a:xfrm>
          <a:custGeom>
            <a:rect b="b" l="l" r="r" t="t"/>
            <a:pathLst>
              <a:path extrusionOk="0" h="1017114" w="889463">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98A3AD"/>
              </a:solidFill>
              <a:latin typeface="Quattrocento Sans"/>
              <a:ea typeface="Quattrocento Sans"/>
              <a:cs typeface="Quattrocento Sans"/>
              <a:sym typeface="Quattrocento Sans"/>
            </a:endParaRPr>
          </a:p>
        </p:txBody>
      </p:sp>
      <p:sp>
        <p:nvSpPr>
          <p:cNvPr id="416" name="Google Shape;416;gfbcdc11262_1_44"/>
          <p:cNvSpPr txBox="1"/>
          <p:nvPr/>
        </p:nvSpPr>
        <p:spPr>
          <a:xfrm>
            <a:off x="11857440" y="6481180"/>
            <a:ext cx="390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Quattrocento Sans"/>
                <a:ea typeface="Quattrocento Sans"/>
                <a:cs typeface="Quattrocento Sans"/>
                <a:sym typeface="Quattrocento Sans"/>
              </a:rPr>
              <a:t>1</a:t>
            </a:r>
            <a:r>
              <a:rPr b="1" lang="en-US">
                <a:solidFill>
                  <a:schemeClr val="lt1"/>
                </a:solidFill>
                <a:latin typeface="Quattrocento Sans"/>
                <a:ea typeface="Quattrocento Sans"/>
                <a:cs typeface="Quattrocento Sans"/>
                <a:sym typeface="Quattrocento Sans"/>
              </a:rPr>
              <a:t>9</a:t>
            </a:r>
            <a:endParaRPr b="0" i="0" sz="1400" u="none" cap="none" strike="noStrike">
              <a:solidFill>
                <a:srgbClr val="000000"/>
              </a:solidFill>
              <a:latin typeface="Arial"/>
              <a:ea typeface="Arial"/>
              <a:cs typeface="Arial"/>
              <a:sym typeface="Arial"/>
            </a:endParaRPr>
          </a:p>
        </p:txBody>
      </p:sp>
      <p:sp>
        <p:nvSpPr>
          <p:cNvPr id="417" name="Google Shape;417;gfbcdc11262_1_44"/>
          <p:cNvSpPr txBox="1"/>
          <p:nvPr/>
        </p:nvSpPr>
        <p:spPr>
          <a:xfrm>
            <a:off x="0" y="894288"/>
            <a:ext cx="5684400" cy="615600"/>
          </a:xfrm>
          <a:prstGeom prst="rect">
            <a:avLst/>
          </a:prstGeom>
          <a:noFill/>
          <a:ln>
            <a:noFill/>
          </a:ln>
        </p:spPr>
        <p:txBody>
          <a:bodyPr anchorCtr="0" anchor="t" bIns="0" lIns="0" spcFirstLastPara="1" rIns="0" wrap="square" tIns="0">
            <a:spAutoFit/>
          </a:bodyPr>
          <a:lstStyle/>
          <a:p>
            <a:pPr indent="-298450" lvl="0" marL="285750" marR="0" rtl="0" algn="l">
              <a:lnSpc>
                <a:spcPct val="150000"/>
              </a:lnSpc>
              <a:spcBef>
                <a:spcPts val="0"/>
              </a:spcBef>
              <a:spcAft>
                <a:spcPts val="0"/>
              </a:spcAft>
              <a:buClr>
                <a:srgbClr val="000000"/>
              </a:buClr>
              <a:buSzPts val="1600"/>
              <a:buFont typeface="Arial"/>
              <a:buChar char="•"/>
            </a:pPr>
            <a:r>
              <a:rPr lang="en-US" sz="1600">
                <a:solidFill>
                  <a:schemeClr val="lt1"/>
                </a:solidFill>
                <a:latin typeface="Quattrocento Sans"/>
                <a:ea typeface="Quattrocento Sans"/>
                <a:cs typeface="Quattrocento Sans"/>
                <a:sym typeface="Quattrocento Sans"/>
              </a:rPr>
              <a:t>Counts and Percentages by County</a:t>
            </a:r>
            <a:endParaRPr sz="1600">
              <a:solidFill>
                <a:schemeClr val="lt1"/>
              </a:solidFill>
              <a:latin typeface="Quattrocento Sans"/>
              <a:ea typeface="Quattrocento Sans"/>
              <a:cs typeface="Quattrocento Sans"/>
              <a:sym typeface="Quattrocento Sans"/>
            </a:endParaRPr>
          </a:p>
          <a:p>
            <a:pPr indent="-298450" lvl="0" marL="285750" marR="0" rtl="0" algn="l">
              <a:lnSpc>
                <a:spcPct val="150000"/>
              </a:lnSpc>
              <a:spcBef>
                <a:spcPts val="0"/>
              </a:spcBef>
              <a:spcAft>
                <a:spcPts val="0"/>
              </a:spcAft>
              <a:buClr>
                <a:srgbClr val="000000"/>
              </a:buClr>
              <a:buSzPts val="1600"/>
              <a:buFont typeface="Arial"/>
              <a:buChar char="•"/>
            </a:pPr>
            <a:r>
              <a:rPr lang="en-US" sz="1600">
                <a:solidFill>
                  <a:schemeClr val="lt1"/>
                </a:solidFill>
                <a:latin typeface="Quattrocento Sans"/>
                <a:ea typeface="Quattrocento Sans"/>
                <a:cs typeface="Quattrocento Sans"/>
                <a:sym typeface="Quattrocento Sans"/>
              </a:rPr>
              <a:t>Created a grouped bar chart of all counties 2020 vs 2021</a:t>
            </a:r>
            <a:endParaRPr sz="1600">
              <a:solidFill>
                <a:schemeClr val="lt1"/>
              </a:solidFill>
              <a:latin typeface="Quattrocento Sans"/>
              <a:ea typeface="Quattrocento Sans"/>
              <a:cs typeface="Quattrocento Sans"/>
              <a:sym typeface="Quattrocento Sans"/>
            </a:endParaRPr>
          </a:p>
        </p:txBody>
      </p:sp>
      <p:sp>
        <p:nvSpPr>
          <p:cNvPr id="418" name="Google Shape;418;gfbcdc11262_1_44"/>
          <p:cNvSpPr txBox="1"/>
          <p:nvPr/>
        </p:nvSpPr>
        <p:spPr>
          <a:xfrm>
            <a:off x="62820" y="119421"/>
            <a:ext cx="3448500" cy="585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200"/>
              <a:buFont typeface="Arial"/>
              <a:buNone/>
            </a:pPr>
            <a:r>
              <a:rPr b="1" lang="en-US" sz="3800">
                <a:solidFill>
                  <a:srgbClr val="FFFFFF"/>
                </a:solidFill>
                <a:latin typeface="Century Gothic"/>
                <a:ea typeface="Century Gothic"/>
                <a:cs typeface="Century Gothic"/>
                <a:sym typeface="Century Gothic"/>
              </a:rPr>
              <a:t>Homelessness</a:t>
            </a:r>
            <a:endParaRPr b="0" i="0" sz="2000" u="none" cap="none" strike="noStrike">
              <a:solidFill>
                <a:srgbClr val="000000"/>
              </a:solidFill>
              <a:latin typeface="Arial"/>
              <a:ea typeface="Arial"/>
              <a:cs typeface="Arial"/>
              <a:sym typeface="Arial"/>
            </a:endParaRPr>
          </a:p>
        </p:txBody>
      </p:sp>
      <p:cxnSp>
        <p:nvCxnSpPr>
          <p:cNvPr id="419" name="Google Shape;419;gfbcdc11262_1_44"/>
          <p:cNvCxnSpPr/>
          <p:nvPr/>
        </p:nvCxnSpPr>
        <p:spPr>
          <a:xfrm>
            <a:off x="685686" y="2631729"/>
            <a:ext cx="1463100" cy="0"/>
          </a:xfrm>
          <a:prstGeom prst="straightConnector1">
            <a:avLst/>
          </a:prstGeom>
          <a:noFill/>
          <a:ln cap="flat" cmpd="sng" w="9525">
            <a:solidFill>
              <a:schemeClr val="lt1"/>
            </a:solidFill>
            <a:prstDash val="solid"/>
            <a:miter lim="800000"/>
            <a:headEnd len="sm" w="sm" type="none"/>
            <a:tailEnd len="sm" w="sm" type="none"/>
          </a:ln>
        </p:spPr>
      </p:cxnSp>
      <p:grpSp>
        <p:nvGrpSpPr>
          <p:cNvPr id="420" name="Google Shape;420;gfbcdc11262_1_44"/>
          <p:cNvGrpSpPr/>
          <p:nvPr/>
        </p:nvGrpSpPr>
        <p:grpSpPr>
          <a:xfrm>
            <a:off x="8881099" y="3621101"/>
            <a:ext cx="414492" cy="197065"/>
            <a:chOff x="4254500" y="2100263"/>
            <a:chExt cx="1906586" cy="906463"/>
          </a:xfrm>
        </p:grpSpPr>
        <p:sp>
          <p:nvSpPr>
            <p:cNvPr id="421" name="Google Shape;421;gfbcdc11262_1_44"/>
            <p:cNvSpPr/>
            <p:nvPr/>
          </p:nvSpPr>
          <p:spPr>
            <a:xfrm>
              <a:off x="4254500" y="2100263"/>
              <a:ext cx="1906586" cy="906463"/>
            </a:xfrm>
            <a:custGeom>
              <a:rect b="b" l="l" r="r" t="t"/>
              <a:pathLst>
                <a:path extrusionOk="0" h="970" w="2048">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2" name="Google Shape;422;gfbcdc11262_1_44"/>
            <p:cNvSpPr/>
            <p:nvPr/>
          </p:nvSpPr>
          <p:spPr>
            <a:xfrm>
              <a:off x="4752975" y="2598738"/>
              <a:ext cx="176213" cy="174625"/>
            </a:xfrm>
            <a:custGeom>
              <a:rect b="b" l="l" r="r" t="t"/>
              <a:pathLst>
                <a:path extrusionOk="0" h="186" w="19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23" name="Google Shape;423;gfbcdc11262_1_44"/>
            <p:cNvSpPr/>
            <p:nvPr/>
          </p:nvSpPr>
          <p:spPr>
            <a:xfrm>
              <a:off x="5486400" y="2330451"/>
              <a:ext cx="177800" cy="174625"/>
            </a:xfrm>
            <a:custGeom>
              <a:rect b="b" l="l" r="r" t="t"/>
              <a:pathLst>
                <a:path extrusionOk="0" h="186" w="19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pic>
        <p:nvPicPr>
          <p:cNvPr id="424" name="Google Shape;424;gfbcdc11262_1_44"/>
          <p:cNvPicPr preferRelativeResize="0"/>
          <p:nvPr/>
        </p:nvPicPr>
        <p:blipFill>
          <a:blip r:embed="rId3">
            <a:alphaModFix/>
          </a:blip>
          <a:stretch>
            <a:fillRect/>
          </a:stretch>
        </p:blipFill>
        <p:spPr>
          <a:xfrm>
            <a:off x="253163" y="2222909"/>
            <a:ext cx="11685675" cy="4094065"/>
          </a:xfrm>
          <a:prstGeom prst="rect">
            <a:avLst/>
          </a:prstGeom>
          <a:noFill/>
          <a:ln>
            <a:noFill/>
          </a:ln>
        </p:spPr>
      </p:pic>
      <p:sp>
        <p:nvSpPr>
          <p:cNvPr id="425" name="Google Shape;425;gfbcdc11262_1_44"/>
          <p:cNvSpPr/>
          <p:nvPr/>
        </p:nvSpPr>
        <p:spPr>
          <a:xfrm>
            <a:off x="10885200" y="3159600"/>
            <a:ext cx="1306800" cy="538800"/>
          </a:xfrm>
          <a:prstGeom prst="donut">
            <a:avLst>
              <a:gd fmla="val 21364"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gfbcdc11262_1_44"/>
          <p:cNvSpPr/>
          <p:nvPr/>
        </p:nvSpPr>
        <p:spPr>
          <a:xfrm>
            <a:off x="9060075" y="3159600"/>
            <a:ext cx="1306800" cy="538800"/>
          </a:xfrm>
          <a:prstGeom prst="donut">
            <a:avLst>
              <a:gd fmla="val 21364" name="adj"/>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
          <p:cNvSpPr/>
          <p:nvPr/>
        </p:nvSpPr>
        <p:spPr>
          <a:xfrm>
            <a:off x="0" y="3440290"/>
            <a:ext cx="11025188" cy="50668"/>
          </a:xfrm>
          <a:prstGeom prst="rect">
            <a:avLst/>
          </a:prstGeom>
          <a:solidFill>
            <a:srgbClr val="3035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08" name="Google Shape;108;p2"/>
          <p:cNvSpPr txBox="1"/>
          <p:nvPr/>
        </p:nvSpPr>
        <p:spPr>
          <a:xfrm>
            <a:off x="501498" y="1547856"/>
            <a:ext cx="2151300" cy="1077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Quattrocento Sans"/>
                <a:ea typeface="Quattrocento Sans"/>
                <a:cs typeface="Quattrocento Sans"/>
                <a:sym typeface="Quattrocento Sans"/>
              </a:rPr>
              <a:t>In the United States, K-12 schools closed for in-person instruction as a way to prevent the spread of COVID-19. </a:t>
            </a:r>
            <a:endParaRPr b="0" i="0" sz="1400" u="none" cap="none" strike="noStrike">
              <a:solidFill>
                <a:srgbClr val="30353F"/>
              </a:solidFill>
              <a:latin typeface="Quattrocento Sans"/>
              <a:ea typeface="Quattrocento Sans"/>
              <a:cs typeface="Quattrocento Sans"/>
              <a:sym typeface="Quattrocento Sans"/>
            </a:endParaRPr>
          </a:p>
        </p:txBody>
      </p:sp>
      <p:cxnSp>
        <p:nvCxnSpPr>
          <p:cNvPr id="109" name="Google Shape;109;p2"/>
          <p:cNvCxnSpPr/>
          <p:nvPr/>
        </p:nvCxnSpPr>
        <p:spPr>
          <a:xfrm>
            <a:off x="1568345" y="2679815"/>
            <a:ext cx="0" cy="705734"/>
          </a:xfrm>
          <a:prstGeom prst="straightConnector1">
            <a:avLst/>
          </a:prstGeom>
          <a:noFill/>
          <a:ln cap="flat" cmpd="sng" w="19050">
            <a:solidFill>
              <a:srgbClr val="30353F"/>
            </a:solidFill>
            <a:prstDash val="solid"/>
            <a:miter lim="800000"/>
            <a:headEnd len="sm" w="sm" type="none"/>
            <a:tailEnd len="sm" w="sm" type="none"/>
          </a:ln>
        </p:spPr>
      </p:cxnSp>
      <p:sp>
        <p:nvSpPr>
          <p:cNvPr id="110" name="Google Shape;110;p2"/>
          <p:cNvSpPr/>
          <p:nvPr/>
        </p:nvSpPr>
        <p:spPr>
          <a:xfrm>
            <a:off x="1253145" y="3126479"/>
            <a:ext cx="630400" cy="630398"/>
          </a:xfrm>
          <a:prstGeom prst="ellipse">
            <a:avLst/>
          </a:prstGeom>
          <a:solidFill>
            <a:srgbClr val="30353F"/>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11" name="Google Shape;111;p2"/>
          <p:cNvSpPr txBox="1"/>
          <p:nvPr/>
        </p:nvSpPr>
        <p:spPr>
          <a:xfrm>
            <a:off x="1122905" y="3966191"/>
            <a:ext cx="890885" cy="215444"/>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30353F"/>
                </a:solidFill>
                <a:latin typeface="Quattrocento Sans"/>
                <a:ea typeface="Quattrocento Sans"/>
                <a:cs typeface="Quattrocento Sans"/>
                <a:sym typeface="Quattrocento Sans"/>
              </a:rPr>
              <a:t>March 2020</a:t>
            </a:r>
            <a:endParaRPr b="0" i="0" sz="1400" u="none" cap="none" strike="noStrike">
              <a:solidFill>
                <a:srgbClr val="000000"/>
              </a:solidFill>
              <a:latin typeface="Arial"/>
              <a:ea typeface="Arial"/>
              <a:cs typeface="Arial"/>
              <a:sym typeface="Arial"/>
            </a:endParaRPr>
          </a:p>
        </p:txBody>
      </p:sp>
      <p:sp>
        <p:nvSpPr>
          <p:cNvPr id="112" name="Google Shape;112;p2"/>
          <p:cNvSpPr txBox="1"/>
          <p:nvPr/>
        </p:nvSpPr>
        <p:spPr>
          <a:xfrm>
            <a:off x="1042345" y="1251966"/>
            <a:ext cx="891000" cy="215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30353F"/>
                </a:solidFill>
                <a:latin typeface="Quattrocento Sans"/>
                <a:ea typeface="Quattrocento Sans"/>
                <a:cs typeface="Quattrocento Sans"/>
                <a:sym typeface="Quattrocento Sans"/>
              </a:rPr>
              <a:t>CLOSURE</a:t>
            </a:r>
            <a:endParaRPr b="0" i="0" sz="1400" u="none" cap="none" strike="noStrike">
              <a:solidFill>
                <a:srgbClr val="000000"/>
              </a:solidFill>
              <a:latin typeface="Arial"/>
              <a:ea typeface="Arial"/>
              <a:cs typeface="Arial"/>
              <a:sym typeface="Arial"/>
            </a:endParaRPr>
          </a:p>
        </p:txBody>
      </p:sp>
      <p:grpSp>
        <p:nvGrpSpPr>
          <p:cNvPr descr="This is an icon of a clock." id="113" name="Google Shape;113;p2"/>
          <p:cNvGrpSpPr/>
          <p:nvPr/>
        </p:nvGrpSpPr>
        <p:grpSpPr>
          <a:xfrm>
            <a:off x="1413524" y="3217682"/>
            <a:ext cx="309642" cy="309642"/>
            <a:chOff x="1389063" y="3748088"/>
            <a:chExt cx="336550" cy="336550"/>
          </a:xfrm>
        </p:grpSpPr>
        <p:sp>
          <p:nvSpPr>
            <p:cNvPr id="114" name="Google Shape;114;p2"/>
            <p:cNvSpPr/>
            <p:nvPr/>
          </p:nvSpPr>
          <p:spPr>
            <a:xfrm>
              <a:off x="1547813" y="3787776"/>
              <a:ext cx="58738" cy="60325"/>
            </a:xfrm>
            <a:custGeom>
              <a:rect b="b" l="l" r="r" t="t"/>
              <a:pathLst>
                <a:path extrusionOk="0" h="364" w="360">
                  <a:moveTo>
                    <a:pt x="300" y="244"/>
                  </a:moveTo>
                  <a:cubicBezTo>
                    <a:pt x="120" y="244"/>
                    <a:pt x="120" y="244"/>
                    <a:pt x="120" y="244"/>
                  </a:cubicBezTo>
                  <a:cubicBezTo>
                    <a:pt x="120" y="60"/>
                    <a:pt x="120" y="60"/>
                    <a:pt x="120" y="60"/>
                  </a:cubicBezTo>
                  <a:cubicBezTo>
                    <a:pt x="120" y="27"/>
                    <a:pt x="93" y="0"/>
                    <a:pt x="60" y="0"/>
                  </a:cubicBezTo>
                  <a:cubicBezTo>
                    <a:pt x="27" y="0"/>
                    <a:pt x="0" y="27"/>
                    <a:pt x="0" y="60"/>
                  </a:cubicBezTo>
                  <a:cubicBezTo>
                    <a:pt x="0" y="304"/>
                    <a:pt x="0" y="304"/>
                    <a:pt x="0" y="304"/>
                  </a:cubicBezTo>
                  <a:cubicBezTo>
                    <a:pt x="0" y="337"/>
                    <a:pt x="27" y="364"/>
                    <a:pt x="60" y="364"/>
                  </a:cubicBezTo>
                  <a:cubicBezTo>
                    <a:pt x="300" y="364"/>
                    <a:pt x="300" y="364"/>
                    <a:pt x="300" y="364"/>
                  </a:cubicBezTo>
                  <a:cubicBezTo>
                    <a:pt x="333" y="364"/>
                    <a:pt x="360" y="337"/>
                    <a:pt x="360" y="304"/>
                  </a:cubicBezTo>
                  <a:cubicBezTo>
                    <a:pt x="360" y="271"/>
                    <a:pt x="333" y="244"/>
                    <a:pt x="300" y="24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15" name="Google Shape;115;p2"/>
            <p:cNvSpPr/>
            <p:nvPr/>
          </p:nvSpPr>
          <p:spPr>
            <a:xfrm>
              <a:off x="1389063" y="3748088"/>
              <a:ext cx="336550" cy="336550"/>
            </a:xfrm>
            <a:custGeom>
              <a:rect b="b" l="l" r="r" t="t"/>
              <a:pathLst>
                <a:path extrusionOk="0" h="2048" w="2048">
                  <a:moveTo>
                    <a:pt x="1808" y="1454"/>
                  </a:moveTo>
                  <a:cubicBezTo>
                    <a:pt x="1808" y="1388"/>
                    <a:pt x="1808" y="1388"/>
                    <a:pt x="1808" y="1388"/>
                  </a:cubicBezTo>
                  <a:cubicBezTo>
                    <a:pt x="1808" y="1289"/>
                    <a:pt x="1727" y="1208"/>
                    <a:pt x="1628" y="1208"/>
                  </a:cubicBezTo>
                  <a:cubicBezTo>
                    <a:pt x="1084" y="1208"/>
                    <a:pt x="1084" y="1208"/>
                    <a:pt x="1084" y="1208"/>
                  </a:cubicBezTo>
                  <a:cubicBezTo>
                    <a:pt x="1084" y="1085"/>
                    <a:pt x="1084" y="1085"/>
                    <a:pt x="1084" y="1085"/>
                  </a:cubicBezTo>
                  <a:cubicBezTo>
                    <a:pt x="1354" y="1054"/>
                    <a:pt x="1564" y="824"/>
                    <a:pt x="1564" y="544"/>
                  </a:cubicBezTo>
                  <a:cubicBezTo>
                    <a:pt x="1564" y="244"/>
                    <a:pt x="1322" y="0"/>
                    <a:pt x="1024" y="0"/>
                  </a:cubicBezTo>
                  <a:cubicBezTo>
                    <a:pt x="726" y="0"/>
                    <a:pt x="484" y="244"/>
                    <a:pt x="484" y="544"/>
                  </a:cubicBezTo>
                  <a:cubicBezTo>
                    <a:pt x="484" y="824"/>
                    <a:pt x="694" y="1054"/>
                    <a:pt x="964" y="1085"/>
                  </a:cubicBezTo>
                  <a:cubicBezTo>
                    <a:pt x="964" y="1208"/>
                    <a:pt x="964" y="1208"/>
                    <a:pt x="964" y="1208"/>
                  </a:cubicBezTo>
                  <a:cubicBezTo>
                    <a:pt x="420" y="1208"/>
                    <a:pt x="420" y="1208"/>
                    <a:pt x="420" y="1208"/>
                  </a:cubicBezTo>
                  <a:cubicBezTo>
                    <a:pt x="321" y="1208"/>
                    <a:pt x="240" y="1289"/>
                    <a:pt x="240" y="1388"/>
                  </a:cubicBezTo>
                  <a:cubicBezTo>
                    <a:pt x="240" y="1454"/>
                    <a:pt x="240" y="1454"/>
                    <a:pt x="240" y="1454"/>
                  </a:cubicBezTo>
                  <a:cubicBezTo>
                    <a:pt x="103" y="1482"/>
                    <a:pt x="0" y="1603"/>
                    <a:pt x="0" y="1748"/>
                  </a:cubicBezTo>
                  <a:cubicBezTo>
                    <a:pt x="0" y="1913"/>
                    <a:pt x="135" y="2048"/>
                    <a:pt x="300" y="2048"/>
                  </a:cubicBezTo>
                  <a:cubicBezTo>
                    <a:pt x="465" y="2048"/>
                    <a:pt x="600" y="1913"/>
                    <a:pt x="600" y="1748"/>
                  </a:cubicBezTo>
                  <a:cubicBezTo>
                    <a:pt x="600" y="1603"/>
                    <a:pt x="497" y="1482"/>
                    <a:pt x="360" y="1454"/>
                  </a:cubicBezTo>
                  <a:cubicBezTo>
                    <a:pt x="360" y="1388"/>
                    <a:pt x="360" y="1388"/>
                    <a:pt x="360" y="1388"/>
                  </a:cubicBezTo>
                  <a:cubicBezTo>
                    <a:pt x="360" y="1355"/>
                    <a:pt x="387" y="1328"/>
                    <a:pt x="420" y="1328"/>
                  </a:cubicBezTo>
                  <a:cubicBezTo>
                    <a:pt x="964" y="1328"/>
                    <a:pt x="964" y="1328"/>
                    <a:pt x="964" y="1328"/>
                  </a:cubicBezTo>
                  <a:cubicBezTo>
                    <a:pt x="964" y="1454"/>
                    <a:pt x="964" y="1454"/>
                    <a:pt x="964" y="1454"/>
                  </a:cubicBezTo>
                  <a:cubicBezTo>
                    <a:pt x="827" y="1482"/>
                    <a:pt x="724" y="1603"/>
                    <a:pt x="724" y="1748"/>
                  </a:cubicBezTo>
                  <a:cubicBezTo>
                    <a:pt x="724" y="1913"/>
                    <a:pt x="859" y="2048"/>
                    <a:pt x="1024" y="2048"/>
                  </a:cubicBezTo>
                  <a:cubicBezTo>
                    <a:pt x="1189" y="2048"/>
                    <a:pt x="1324" y="1913"/>
                    <a:pt x="1324" y="1748"/>
                  </a:cubicBezTo>
                  <a:cubicBezTo>
                    <a:pt x="1324" y="1603"/>
                    <a:pt x="1221" y="1482"/>
                    <a:pt x="1084" y="1454"/>
                  </a:cubicBezTo>
                  <a:cubicBezTo>
                    <a:pt x="1084" y="1328"/>
                    <a:pt x="1084" y="1328"/>
                    <a:pt x="1084" y="1328"/>
                  </a:cubicBezTo>
                  <a:cubicBezTo>
                    <a:pt x="1628" y="1328"/>
                    <a:pt x="1628" y="1328"/>
                    <a:pt x="1628" y="1328"/>
                  </a:cubicBezTo>
                  <a:cubicBezTo>
                    <a:pt x="1661" y="1328"/>
                    <a:pt x="1688" y="1355"/>
                    <a:pt x="1688" y="1388"/>
                  </a:cubicBezTo>
                  <a:cubicBezTo>
                    <a:pt x="1688" y="1454"/>
                    <a:pt x="1688" y="1454"/>
                    <a:pt x="1688" y="1454"/>
                  </a:cubicBezTo>
                  <a:cubicBezTo>
                    <a:pt x="1551" y="1482"/>
                    <a:pt x="1448" y="1603"/>
                    <a:pt x="1448" y="1748"/>
                  </a:cubicBezTo>
                  <a:cubicBezTo>
                    <a:pt x="1448" y="1913"/>
                    <a:pt x="1583" y="2048"/>
                    <a:pt x="1748" y="2048"/>
                  </a:cubicBezTo>
                  <a:cubicBezTo>
                    <a:pt x="1913" y="2048"/>
                    <a:pt x="2048" y="1913"/>
                    <a:pt x="2048" y="1748"/>
                  </a:cubicBezTo>
                  <a:cubicBezTo>
                    <a:pt x="2048" y="1603"/>
                    <a:pt x="1945" y="1482"/>
                    <a:pt x="1808" y="1454"/>
                  </a:cubicBezTo>
                  <a:close/>
                  <a:moveTo>
                    <a:pt x="480" y="1748"/>
                  </a:moveTo>
                  <a:cubicBezTo>
                    <a:pt x="480" y="1847"/>
                    <a:pt x="399" y="1928"/>
                    <a:pt x="300" y="1928"/>
                  </a:cubicBezTo>
                  <a:cubicBezTo>
                    <a:pt x="201" y="1928"/>
                    <a:pt x="120" y="1847"/>
                    <a:pt x="120" y="1748"/>
                  </a:cubicBezTo>
                  <a:cubicBezTo>
                    <a:pt x="120" y="1649"/>
                    <a:pt x="201" y="1568"/>
                    <a:pt x="300" y="1568"/>
                  </a:cubicBezTo>
                  <a:cubicBezTo>
                    <a:pt x="399" y="1568"/>
                    <a:pt x="480" y="1649"/>
                    <a:pt x="480" y="1748"/>
                  </a:cubicBezTo>
                  <a:close/>
                  <a:moveTo>
                    <a:pt x="1204" y="1748"/>
                  </a:moveTo>
                  <a:cubicBezTo>
                    <a:pt x="1204" y="1847"/>
                    <a:pt x="1123" y="1928"/>
                    <a:pt x="1024" y="1928"/>
                  </a:cubicBezTo>
                  <a:cubicBezTo>
                    <a:pt x="925" y="1928"/>
                    <a:pt x="844" y="1847"/>
                    <a:pt x="844" y="1748"/>
                  </a:cubicBezTo>
                  <a:cubicBezTo>
                    <a:pt x="844" y="1649"/>
                    <a:pt x="925" y="1568"/>
                    <a:pt x="1024" y="1568"/>
                  </a:cubicBezTo>
                  <a:cubicBezTo>
                    <a:pt x="1123" y="1568"/>
                    <a:pt x="1204" y="1649"/>
                    <a:pt x="1204" y="1748"/>
                  </a:cubicBezTo>
                  <a:close/>
                  <a:moveTo>
                    <a:pt x="1024" y="968"/>
                  </a:moveTo>
                  <a:cubicBezTo>
                    <a:pt x="792" y="968"/>
                    <a:pt x="604" y="778"/>
                    <a:pt x="604" y="544"/>
                  </a:cubicBezTo>
                  <a:cubicBezTo>
                    <a:pt x="604" y="310"/>
                    <a:pt x="792" y="120"/>
                    <a:pt x="1024" y="120"/>
                  </a:cubicBezTo>
                  <a:cubicBezTo>
                    <a:pt x="1256" y="120"/>
                    <a:pt x="1444" y="310"/>
                    <a:pt x="1444" y="544"/>
                  </a:cubicBezTo>
                  <a:cubicBezTo>
                    <a:pt x="1444" y="778"/>
                    <a:pt x="1256" y="968"/>
                    <a:pt x="1024" y="968"/>
                  </a:cubicBezTo>
                  <a:close/>
                  <a:moveTo>
                    <a:pt x="1748" y="1928"/>
                  </a:moveTo>
                  <a:cubicBezTo>
                    <a:pt x="1649" y="1928"/>
                    <a:pt x="1568" y="1847"/>
                    <a:pt x="1568" y="1748"/>
                  </a:cubicBezTo>
                  <a:cubicBezTo>
                    <a:pt x="1568" y="1649"/>
                    <a:pt x="1649" y="1568"/>
                    <a:pt x="1748" y="1568"/>
                  </a:cubicBezTo>
                  <a:cubicBezTo>
                    <a:pt x="1847" y="1568"/>
                    <a:pt x="1928" y="1649"/>
                    <a:pt x="1928" y="1748"/>
                  </a:cubicBezTo>
                  <a:cubicBezTo>
                    <a:pt x="1928" y="1847"/>
                    <a:pt x="1847" y="1928"/>
                    <a:pt x="1748" y="1928"/>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cxnSp>
        <p:nvCxnSpPr>
          <p:cNvPr id="116" name="Google Shape;116;p2"/>
          <p:cNvCxnSpPr/>
          <p:nvPr/>
        </p:nvCxnSpPr>
        <p:spPr>
          <a:xfrm>
            <a:off x="3722155" y="3596184"/>
            <a:ext cx="0" cy="705734"/>
          </a:xfrm>
          <a:prstGeom prst="straightConnector1">
            <a:avLst/>
          </a:prstGeom>
          <a:noFill/>
          <a:ln cap="flat" cmpd="sng" w="19050">
            <a:solidFill>
              <a:srgbClr val="667181"/>
            </a:solidFill>
            <a:prstDash val="solid"/>
            <a:miter lim="800000"/>
            <a:headEnd len="sm" w="sm" type="none"/>
            <a:tailEnd len="sm" w="sm" type="none"/>
          </a:ln>
        </p:spPr>
      </p:cxnSp>
      <p:sp>
        <p:nvSpPr>
          <p:cNvPr id="117" name="Google Shape;117;p2"/>
          <p:cNvSpPr txBox="1"/>
          <p:nvPr/>
        </p:nvSpPr>
        <p:spPr>
          <a:xfrm>
            <a:off x="2646492" y="4721818"/>
            <a:ext cx="2151326" cy="150810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Quattrocento Sans"/>
                <a:ea typeface="Quattrocento Sans"/>
                <a:cs typeface="Quattrocento Sans"/>
                <a:sym typeface="Quattrocento Sans"/>
              </a:rPr>
              <a:t>Some school districts began to open up for in-person instruction, Teachers and school employees were given priority to receive the vaccination</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Quattrocento Sans"/>
                <a:ea typeface="Quattrocento Sans"/>
                <a:cs typeface="Quattrocento Sans"/>
                <a:sym typeface="Quattrocento Sans"/>
              </a:rPr>
              <a:t>. </a:t>
            </a:r>
            <a:endParaRPr b="0" i="0" sz="1400" u="none" cap="none" strike="noStrike">
              <a:solidFill>
                <a:srgbClr val="30353F"/>
              </a:solidFill>
              <a:latin typeface="Quattrocento Sans"/>
              <a:ea typeface="Quattrocento Sans"/>
              <a:cs typeface="Quattrocento Sans"/>
              <a:sym typeface="Quattrocento Sans"/>
            </a:endParaRPr>
          </a:p>
        </p:txBody>
      </p:sp>
      <p:sp>
        <p:nvSpPr>
          <p:cNvPr id="118" name="Google Shape;118;p2"/>
          <p:cNvSpPr/>
          <p:nvPr/>
        </p:nvSpPr>
        <p:spPr>
          <a:xfrm>
            <a:off x="3406955" y="3174046"/>
            <a:ext cx="630400" cy="630398"/>
          </a:xfrm>
          <a:prstGeom prst="ellipse">
            <a:avLst/>
          </a:prstGeom>
          <a:solidFill>
            <a:srgbClr val="667181"/>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19" name="Google Shape;119;p2"/>
          <p:cNvSpPr txBox="1"/>
          <p:nvPr/>
        </p:nvSpPr>
        <p:spPr>
          <a:xfrm>
            <a:off x="3057893" y="4399810"/>
            <a:ext cx="1125127" cy="219468"/>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667181"/>
                </a:solidFill>
                <a:latin typeface="Quattrocento Sans"/>
                <a:ea typeface="Quattrocento Sans"/>
                <a:cs typeface="Quattrocento Sans"/>
                <a:sym typeface="Quattrocento Sans"/>
              </a:rPr>
              <a:t>Re-Opening</a:t>
            </a:r>
            <a:endParaRPr b="0" i="0" sz="1400" u="none" cap="none" strike="noStrike">
              <a:solidFill>
                <a:srgbClr val="000000"/>
              </a:solidFill>
              <a:latin typeface="Arial"/>
              <a:ea typeface="Arial"/>
              <a:cs typeface="Arial"/>
              <a:sym typeface="Arial"/>
            </a:endParaRPr>
          </a:p>
        </p:txBody>
      </p:sp>
      <p:sp>
        <p:nvSpPr>
          <p:cNvPr id="120" name="Google Shape;120;p2"/>
          <p:cNvSpPr txBox="1"/>
          <p:nvPr/>
        </p:nvSpPr>
        <p:spPr>
          <a:xfrm>
            <a:off x="3057893" y="2559287"/>
            <a:ext cx="1339800" cy="4311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667181"/>
                </a:solidFill>
                <a:latin typeface="Quattrocento Sans"/>
                <a:ea typeface="Quattrocento Sans"/>
                <a:cs typeface="Quattrocento Sans"/>
                <a:sym typeface="Quattrocento Sans"/>
              </a:rPr>
              <a:t>February 25, 2021</a:t>
            </a:r>
            <a:endParaRPr b="0" i="0" sz="1400" u="none" cap="none" strike="noStrike">
              <a:solidFill>
                <a:srgbClr val="000000"/>
              </a:solidFill>
              <a:latin typeface="Arial"/>
              <a:ea typeface="Arial"/>
              <a:cs typeface="Arial"/>
              <a:sym typeface="Arial"/>
            </a:endParaRPr>
          </a:p>
        </p:txBody>
      </p:sp>
      <p:grpSp>
        <p:nvGrpSpPr>
          <p:cNvPr descr="This is an icon of three human beings and a clock." id="121" name="Google Shape;121;p2"/>
          <p:cNvGrpSpPr/>
          <p:nvPr/>
        </p:nvGrpSpPr>
        <p:grpSpPr>
          <a:xfrm>
            <a:off x="3542796" y="3309887"/>
            <a:ext cx="358718" cy="358717"/>
            <a:chOff x="3613150" y="3706813"/>
            <a:chExt cx="420688" cy="420687"/>
          </a:xfrm>
        </p:grpSpPr>
        <p:sp>
          <p:nvSpPr>
            <p:cNvPr id="122" name="Google Shape;122;p2"/>
            <p:cNvSpPr/>
            <p:nvPr/>
          </p:nvSpPr>
          <p:spPr>
            <a:xfrm>
              <a:off x="3613150" y="3930650"/>
              <a:ext cx="420688" cy="196850"/>
            </a:xfrm>
            <a:custGeom>
              <a:rect b="b" l="l" r="r" t="t"/>
              <a:pathLst>
                <a:path extrusionOk="0" h="960" w="2048">
                  <a:moveTo>
                    <a:pt x="1823" y="528"/>
                  </a:moveTo>
                  <a:cubicBezTo>
                    <a:pt x="1887" y="473"/>
                    <a:pt x="1928" y="391"/>
                    <a:pt x="1928" y="300"/>
                  </a:cubicBezTo>
                  <a:cubicBezTo>
                    <a:pt x="1928" y="135"/>
                    <a:pt x="1793" y="0"/>
                    <a:pt x="1628" y="0"/>
                  </a:cubicBezTo>
                  <a:cubicBezTo>
                    <a:pt x="1462" y="0"/>
                    <a:pt x="1324" y="134"/>
                    <a:pt x="1324" y="300"/>
                  </a:cubicBezTo>
                  <a:cubicBezTo>
                    <a:pt x="1324" y="387"/>
                    <a:pt x="1362" y="469"/>
                    <a:pt x="1432" y="528"/>
                  </a:cubicBezTo>
                  <a:cubicBezTo>
                    <a:pt x="1392" y="548"/>
                    <a:pt x="1355" y="575"/>
                    <a:pt x="1324" y="606"/>
                  </a:cubicBezTo>
                  <a:cubicBezTo>
                    <a:pt x="1293" y="575"/>
                    <a:pt x="1258" y="549"/>
                    <a:pt x="1219" y="528"/>
                  </a:cubicBezTo>
                  <a:cubicBezTo>
                    <a:pt x="1283" y="473"/>
                    <a:pt x="1324" y="391"/>
                    <a:pt x="1324" y="300"/>
                  </a:cubicBezTo>
                  <a:cubicBezTo>
                    <a:pt x="1324" y="135"/>
                    <a:pt x="1189" y="0"/>
                    <a:pt x="1024" y="0"/>
                  </a:cubicBezTo>
                  <a:cubicBezTo>
                    <a:pt x="859" y="0"/>
                    <a:pt x="724" y="135"/>
                    <a:pt x="724" y="300"/>
                  </a:cubicBezTo>
                  <a:cubicBezTo>
                    <a:pt x="724" y="391"/>
                    <a:pt x="765" y="473"/>
                    <a:pt x="829" y="528"/>
                  </a:cubicBezTo>
                  <a:cubicBezTo>
                    <a:pt x="790" y="548"/>
                    <a:pt x="755" y="575"/>
                    <a:pt x="724" y="606"/>
                  </a:cubicBezTo>
                  <a:cubicBezTo>
                    <a:pt x="693" y="574"/>
                    <a:pt x="658" y="548"/>
                    <a:pt x="619" y="528"/>
                  </a:cubicBezTo>
                  <a:cubicBezTo>
                    <a:pt x="683" y="473"/>
                    <a:pt x="724" y="391"/>
                    <a:pt x="724" y="300"/>
                  </a:cubicBezTo>
                  <a:cubicBezTo>
                    <a:pt x="724" y="135"/>
                    <a:pt x="589" y="0"/>
                    <a:pt x="424" y="0"/>
                  </a:cubicBezTo>
                  <a:cubicBezTo>
                    <a:pt x="259" y="0"/>
                    <a:pt x="124" y="135"/>
                    <a:pt x="124" y="300"/>
                  </a:cubicBezTo>
                  <a:cubicBezTo>
                    <a:pt x="124" y="391"/>
                    <a:pt x="165" y="472"/>
                    <a:pt x="229" y="527"/>
                  </a:cubicBezTo>
                  <a:cubicBezTo>
                    <a:pt x="93" y="597"/>
                    <a:pt x="0" y="738"/>
                    <a:pt x="0" y="900"/>
                  </a:cubicBezTo>
                  <a:cubicBezTo>
                    <a:pt x="0" y="933"/>
                    <a:pt x="27" y="960"/>
                    <a:pt x="60" y="960"/>
                  </a:cubicBezTo>
                  <a:cubicBezTo>
                    <a:pt x="70" y="960"/>
                    <a:pt x="1948" y="960"/>
                    <a:pt x="1988" y="960"/>
                  </a:cubicBezTo>
                  <a:cubicBezTo>
                    <a:pt x="2021" y="960"/>
                    <a:pt x="2048" y="933"/>
                    <a:pt x="2048" y="900"/>
                  </a:cubicBezTo>
                  <a:cubicBezTo>
                    <a:pt x="2048" y="739"/>
                    <a:pt x="1957" y="598"/>
                    <a:pt x="1823" y="528"/>
                  </a:cubicBezTo>
                  <a:close/>
                  <a:moveTo>
                    <a:pt x="424" y="120"/>
                  </a:moveTo>
                  <a:cubicBezTo>
                    <a:pt x="523" y="120"/>
                    <a:pt x="604" y="201"/>
                    <a:pt x="604" y="300"/>
                  </a:cubicBezTo>
                  <a:cubicBezTo>
                    <a:pt x="604" y="399"/>
                    <a:pt x="523" y="480"/>
                    <a:pt x="424" y="480"/>
                  </a:cubicBezTo>
                  <a:cubicBezTo>
                    <a:pt x="325" y="480"/>
                    <a:pt x="244" y="399"/>
                    <a:pt x="244" y="300"/>
                  </a:cubicBezTo>
                  <a:cubicBezTo>
                    <a:pt x="244" y="201"/>
                    <a:pt x="325" y="120"/>
                    <a:pt x="424" y="120"/>
                  </a:cubicBezTo>
                  <a:close/>
                  <a:moveTo>
                    <a:pt x="608" y="840"/>
                  </a:moveTo>
                  <a:cubicBezTo>
                    <a:pt x="126" y="840"/>
                    <a:pt x="126" y="840"/>
                    <a:pt x="126" y="840"/>
                  </a:cubicBezTo>
                  <a:cubicBezTo>
                    <a:pt x="154" y="703"/>
                    <a:pt x="277" y="600"/>
                    <a:pt x="424" y="600"/>
                  </a:cubicBezTo>
                  <a:cubicBezTo>
                    <a:pt x="512" y="600"/>
                    <a:pt x="595" y="639"/>
                    <a:pt x="652" y="705"/>
                  </a:cubicBezTo>
                  <a:cubicBezTo>
                    <a:pt x="630" y="746"/>
                    <a:pt x="615" y="792"/>
                    <a:pt x="608" y="840"/>
                  </a:cubicBezTo>
                  <a:close/>
                  <a:moveTo>
                    <a:pt x="1024" y="120"/>
                  </a:moveTo>
                  <a:cubicBezTo>
                    <a:pt x="1123" y="120"/>
                    <a:pt x="1204" y="201"/>
                    <a:pt x="1204" y="300"/>
                  </a:cubicBezTo>
                  <a:cubicBezTo>
                    <a:pt x="1204" y="399"/>
                    <a:pt x="1123" y="480"/>
                    <a:pt x="1024" y="480"/>
                  </a:cubicBezTo>
                  <a:cubicBezTo>
                    <a:pt x="925" y="480"/>
                    <a:pt x="844" y="399"/>
                    <a:pt x="844" y="300"/>
                  </a:cubicBezTo>
                  <a:cubicBezTo>
                    <a:pt x="844" y="201"/>
                    <a:pt x="925" y="120"/>
                    <a:pt x="1024" y="120"/>
                  </a:cubicBezTo>
                  <a:close/>
                  <a:moveTo>
                    <a:pt x="730" y="840"/>
                  </a:moveTo>
                  <a:cubicBezTo>
                    <a:pt x="758" y="703"/>
                    <a:pt x="879" y="600"/>
                    <a:pt x="1024" y="600"/>
                  </a:cubicBezTo>
                  <a:cubicBezTo>
                    <a:pt x="1169" y="600"/>
                    <a:pt x="1290" y="703"/>
                    <a:pt x="1318" y="840"/>
                  </a:cubicBezTo>
                  <a:cubicBezTo>
                    <a:pt x="1298" y="840"/>
                    <a:pt x="755" y="840"/>
                    <a:pt x="730" y="840"/>
                  </a:cubicBezTo>
                  <a:close/>
                  <a:moveTo>
                    <a:pt x="1628" y="120"/>
                  </a:moveTo>
                  <a:cubicBezTo>
                    <a:pt x="1727" y="120"/>
                    <a:pt x="1808" y="201"/>
                    <a:pt x="1808" y="300"/>
                  </a:cubicBezTo>
                  <a:cubicBezTo>
                    <a:pt x="1808" y="399"/>
                    <a:pt x="1727" y="480"/>
                    <a:pt x="1628" y="480"/>
                  </a:cubicBezTo>
                  <a:cubicBezTo>
                    <a:pt x="1528" y="480"/>
                    <a:pt x="1444" y="398"/>
                    <a:pt x="1444" y="300"/>
                  </a:cubicBezTo>
                  <a:cubicBezTo>
                    <a:pt x="1444" y="202"/>
                    <a:pt x="1528" y="120"/>
                    <a:pt x="1628" y="120"/>
                  </a:cubicBezTo>
                  <a:close/>
                  <a:moveTo>
                    <a:pt x="1440" y="840"/>
                  </a:moveTo>
                  <a:cubicBezTo>
                    <a:pt x="1433" y="792"/>
                    <a:pt x="1418" y="747"/>
                    <a:pt x="1396" y="705"/>
                  </a:cubicBezTo>
                  <a:cubicBezTo>
                    <a:pt x="1453" y="640"/>
                    <a:pt x="1539" y="600"/>
                    <a:pt x="1628" y="600"/>
                  </a:cubicBezTo>
                  <a:cubicBezTo>
                    <a:pt x="1773" y="600"/>
                    <a:pt x="1894" y="703"/>
                    <a:pt x="1922" y="840"/>
                  </a:cubicBezTo>
                  <a:lnTo>
                    <a:pt x="1440" y="84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3" name="Google Shape;123;p2"/>
            <p:cNvSpPr/>
            <p:nvPr/>
          </p:nvSpPr>
          <p:spPr>
            <a:xfrm>
              <a:off x="3784600" y="3768725"/>
              <a:ext cx="101600" cy="74612"/>
            </a:xfrm>
            <a:custGeom>
              <a:rect b="b" l="l" r="r" t="t"/>
              <a:pathLst>
                <a:path extrusionOk="0" h="366" w="492">
                  <a:moveTo>
                    <a:pt x="468" y="24"/>
                  </a:moveTo>
                  <a:cubicBezTo>
                    <a:pt x="445" y="0"/>
                    <a:pt x="407" y="0"/>
                    <a:pt x="384" y="24"/>
                  </a:cubicBezTo>
                  <a:cubicBezTo>
                    <a:pt x="186" y="221"/>
                    <a:pt x="186" y="221"/>
                    <a:pt x="186" y="221"/>
                  </a:cubicBezTo>
                  <a:cubicBezTo>
                    <a:pt x="108" y="144"/>
                    <a:pt x="108" y="144"/>
                    <a:pt x="108" y="144"/>
                  </a:cubicBezTo>
                  <a:cubicBezTo>
                    <a:pt x="85" y="120"/>
                    <a:pt x="47" y="120"/>
                    <a:pt x="24" y="144"/>
                  </a:cubicBezTo>
                  <a:cubicBezTo>
                    <a:pt x="0" y="167"/>
                    <a:pt x="0" y="205"/>
                    <a:pt x="24" y="228"/>
                  </a:cubicBezTo>
                  <a:cubicBezTo>
                    <a:pt x="144" y="348"/>
                    <a:pt x="144" y="348"/>
                    <a:pt x="144" y="348"/>
                  </a:cubicBezTo>
                  <a:cubicBezTo>
                    <a:pt x="155" y="360"/>
                    <a:pt x="171" y="366"/>
                    <a:pt x="186" y="366"/>
                  </a:cubicBezTo>
                  <a:cubicBezTo>
                    <a:pt x="201" y="366"/>
                    <a:pt x="217" y="360"/>
                    <a:pt x="228" y="348"/>
                  </a:cubicBezTo>
                  <a:cubicBezTo>
                    <a:pt x="468" y="108"/>
                    <a:pt x="468" y="108"/>
                    <a:pt x="468" y="108"/>
                  </a:cubicBezTo>
                  <a:cubicBezTo>
                    <a:pt x="492" y="85"/>
                    <a:pt x="492" y="47"/>
                    <a:pt x="468" y="2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24" name="Google Shape;124;p2"/>
            <p:cNvSpPr/>
            <p:nvPr/>
          </p:nvSpPr>
          <p:spPr>
            <a:xfrm>
              <a:off x="3736975" y="3706813"/>
              <a:ext cx="198438" cy="198437"/>
            </a:xfrm>
            <a:custGeom>
              <a:rect b="b" l="l" r="r" t="t"/>
              <a:pathLst>
                <a:path extrusionOk="0" h="968" w="964">
                  <a:moveTo>
                    <a:pt x="480" y="0"/>
                  </a:moveTo>
                  <a:cubicBezTo>
                    <a:pt x="215" y="0"/>
                    <a:pt x="0" y="217"/>
                    <a:pt x="0" y="484"/>
                  </a:cubicBezTo>
                  <a:cubicBezTo>
                    <a:pt x="0" y="751"/>
                    <a:pt x="215" y="968"/>
                    <a:pt x="480" y="968"/>
                  </a:cubicBezTo>
                  <a:cubicBezTo>
                    <a:pt x="745" y="968"/>
                    <a:pt x="964" y="750"/>
                    <a:pt x="964" y="484"/>
                  </a:cubicBezTo>
                  <a:cubicBezTo>
                    <a:pt x="964" y="219"/>
                    <a:pt x="746" y="0"/>
                    <a:pt x="480" y="0"/>
                  </a:cubicBezTo>
                  <a:close/>
                  <a:moveTo>
                    <a:pt x="480" y="848"/>
                  </a:moveTo>
                  <a:cubicBezTo>
                    <a:pt x="281" y="848"/>
                    <a:pt x="120" y="685"/>
                    <a:pt x="120" y="484"/>
                  </a:cubicBezTo>
                  <a:cubicBezTo>
                    <a:pt x="120" y="283"/>
                    <a:pt x="281" y="120"/>
                    <a:pt x="480" y="120"/>
                  </a:cubicBezTo>
                  <a:cubicBezTo>
                    <a:pt x="677" y="120"/>
                    <a:pt x="844" y="287"/>
                    <a:pt x="844" y="484"/>
                  </a:cubicBezTo>
                  <a:cubicBezTo>
                    <a:pt x="844" y="681"/>
                    <a:pt x="677" y="848"/>
                    <a:pt x="480" y="84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sp>
        <p:nvSpPr>
          <p:cNvPr id="125" name="Google Shape;125;p2"/>
          <p:cNvSpPr/>
          <p:nvPr/>
        </p:nvSpPr>
        <p:spPr>
          <a:xfrm rot="2700000">
            <a:off x="11788943" y="6333474"/>
            <a:ext cx="527486" cy="603188"/>
          </a:xfrm>
          <a:custGeom>
            <a:rect b="b" l="l" r="r" t="t"/>
            <a:pathLst>
              <a:path extrusionOk="0" h="1017114" w="889463">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98A3AD"/>
              </a:solidFill>
              <a:latin typeface="Quattrocento Sans"/>
              <a:ea typeface="Quattrocento Sans"/>
              <a:cs typeface="Quattrocento Sans"/>
              <a:sym typeface="Quattrocento Sans"/>
            </a:endParaRPr>
          </a:p>
        </p:txBody>
      </p:sp>
      <p:sp>
        <p:nvSpPr>
          <p:cNvPr id="126" name="Google Shape;126;p2"/>
          <p:cNvSpPr txBox="1"/>
          <p:nvPr/>
        </p:nvSpPr>
        <p:spPr>
          <a:xfrm>
            <a:off x="11907454" y="6481180"/>
            <a:ext cx="27764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Quattrocento Sans"/>
                <a:ea typeface="Quattrocento Sans"/>
                <a:cs typeface="Quattrocento Sans"/>
                <a:sym typeface="Quattrocento Sans"/>
              </a:rPr>
              <a:t>2</a:t>
            </a:r>
            <a:endParaRPr b="0" i="0" sz="1400" u="none" cap="none" strike="noStrike">
              <a:solidFill>
                <a:srgbClr val="000000"/>
              </a:solidFill>
              <a:latin typeface="Arial"/>
              <a:ea typeface="Arial"/>
              <a:cs typeface="Arial"/>
              <a:sym typeface="Arial"/>
            </a:endParaRPr>
          </a:p>
        </p:txBody>
      </p:sp>
      <p:sp>
        <p:nvSpPr>
          <p:cNvPr id="127" name="Google Shape;127;p2"/>
          <p:cNvSpPr txBox="1"/>
          <p:nvPr/>
        </p:nvSpPr>
        <p:spPr>
          <a:xfrm>
            <a:off x="4875318" y="165381"/>
            <a:ext cx="2441374" cy="492443"/>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30353F"/>
                </a:solidFill>
                <a:latin typeface="Century Gothic"/>
                <a:ea typeface="Century Gothic"/>
                <a:cs typeface="Century Gothic"/>
                <a:sym typeface="Century Gothic"/>
              </a:rPr>
              <a:t>Background</a:t>
            </a:r>
            <a:endParaRPr b="0" i="0" sz="1400" u="none" cap="none" strike="noStrike">
              <a:solidFill>
                <a:srgbClr val="000000"/>
              </a:solidFill>
              <a:latin typeface="Arial"/>
              <a:ea typeface="Arial"/>
              <a:cs typeface="Arial"/>
              <a:sym typeface="Arial"/>
            </a:endParaRPr>
          </a:p>
        </p:txBody>
      </p:sp>
      <p:sp>
        <p:nvSpPr>
          <p:cNvPr id="128" name="Google Shape;128;p2"/>
          <p:cNvSpPr txBox="1"/>
          <p:nvPr/>
        </p:nvSpPr>
        <p:spPr>
          <a:xfrm>
            <a:off x="5227982" y="788227"/>
            <a:ext cx="5595600" cy="2247300"/>
          </a:xfrm>
          <a:prstGeom prst="rect">
            <a:avLst/>
          </a:prstGeom>
          <a:solidFill>
            <a:schemeClr val="dk2"/>
          </a:solid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lt1"/>
                </a:solidFill>
                <a:latin typeface="Arial"/>
                <a:ea typeface="Arial"/>
                <a:cs typeface="Arial"/>
                <a:sym typeface="Arial"/>
              </a:rPr>
              <a:t>March 2020: After the first death in California of an elderly male, Governor Newsom declared a state of emergency to halt in-person instruction in an effort to stop the spread of Covid-19</a:t>
            </a:r>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lt1"/>
                </a:solidFill>
                <a:latin typeface="Arial"/>
                <a:ea typeface="Arial"/>
                <a:cs typeface="Arial"/>
                <a:sym typeface="Arial"/>
              </a:rPr>
              <a:t>Shutdown had a major impact on families</a:t>
            </a:r>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lang="en-US">
                <a:solidFill>
                  <a:schemeClr val="lt1"/>
                </a:solidFill>
              </a:rPr>
              <a:t>February</a:t>
            </a:r>
            <a:r>
              <a:rPr b="0" i="0" lang="en-US" sz="1400" u="none" cap="none" strike="noStrike">
                <a:solidFill>
                  <a:schemeClr val="lt1"/>
                </a:solidFill>
                <a:latin typeface="Arial"/>
                <a:ea typeface="Arial"/>
                <a:cs typeface="Arial"/>
                <a:sym typeface="Arial"/>
              </a:rPr>
              <a:t> 202</a:t>
            </a:r>
            <a:r>
              <a:rPr lang="en-US">
                <a:solidFill>
                  <a:schemeClr val="lt1"/>
                </a:solidFill>
              </a:rPr>
              <a:t>1</a:t>
            </a:r>
            <a:r>
              <a:rPr b="0" i="0" lang="en-US" sz="1400" u="none" cap="none" strike="noStrike">
                <a:solidFill>
                  <a:schemeClr val="lt1"/>
                </a:solidFill>
                <a:latin typeface="Arial"/>
                <a:ea typeface="Arial"/>
                <a:cs typeface="Arial"/>
                <a:sym typeface="Arial"/>
              </a:rPr>
              <a:t>: Cases have fallen dramatically prompting schools to reopen</a:t>
            </a:r>
            <a:endParaRPr/>
          </a:p>
          <a:p>
            <a:pPr indent="0" lvl="0" marL="0" marR="0" rtl="0" algn="l">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a:p>
            <a:pPr indent="-285750" lvl="0" marL="285750" marR="0" rtl="0" algn="l">
              <a:lnSpc>
                <a:spcPct val="100000"/>
              </a:lnSpc>
              <a:spcBef>
                <a:spcPts val="0"/>
              </a:spcBef>
              <a:spcAft>
                <a:spcPts val="0"/>
              </a:spcAft>
              <a:buClr>
                <a:srgbClr val="000000"/>
              </a:buClr>
              <a:buSzPts val="1400"/>
              <a:buFont typeface="Arial"/>
              <a:buChar char="•"/>
            </a:pPr>
            <a:r>
              <a:rPr b="0" i="0" lang="en-US" sz="1400" u="none" cap="none" strike="noStrike">
                <a:solidFill>
                  <a:schemeClr val="lt1"/>
                </a:solidFill>
                <a:latin typeface="Arial"/>
                <a:ea typeface="Arial"/>
                <a:cs typeface="Arial"/>
                <a:sym typeface="Arial"/>
              </a:rPr>
              <a:t>Oct 2021: Mandate to have children vaccinated by Jan 2022</a:t>
            </a:r>
            <a:endParaRPr/>
          </a:p>
        </p:txBody>
      </p:sp>
      <p:pic>
        <p:nvPicPr>
          <p:cNvPr id="129" name="Google Shape;129;p2"/>
          <p:cNvPicPr preferRelativeResize="0"/>
          <p:nvPr/>
        </p:nvPicPr>
        <p:blipFill rotWithShape="1">
          <a:blip r:embed="rId3">
            <a:alphaModFix/>
          </a:blip>
          <a:srcRect b="0" l="0" r="0" t="0"/>
          <a:stretch/>
        </p:blipFill>
        <p:spPr>
          <a:xfrm>
            <a:off x="5131985" y="3217682"/>
            <a:ext cx="5595728" cy="340057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g1022a9acd81_0_139"/>
          <p:cNvSpPr/>
          <p:nvPr/>
        </p:nvSpPr>
        <p:spPr>
          <a:xfrm>
            <a:off x="-226700" y="0"/>
            <a:ext cx="3185400" cy="6858000"/>
          </a:xfrm>
          <a:prstGeom prst="rect">
            <a:avLst/>
          </a:prstGeom>
          <a:solidFill>
            <a:srgbClr val="30353F">
              <a:alpha val="8549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432" name="Google Shape;432;g1022a9acd81_0_139"/>
          <p:cNvSpPr/>
          <p:nvPr/>
        </p:nvSpPr>
        <p:spPr>
          <a:xfrm rot="2700000">
            <a:off x="11788487" y="6333628"/>
            <a:ext cx="528314" cy="604135"/>
          </a:xfrm>
          <a:custGeom>
            <a:rect b="b" l="l" r="r" t="t"/>
            <a:pathLst>
              <a:path extrusionOk="0" h="1017114" w="889463">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98A3AD"/>
              </a:solidFill>
              <a:latin typeface="Quattrocento Sans"/>
              <a:ea typeface="Quattrocento Sans"/>
              <a:cs typeface="Quattrocento Sans"/>
              <a:sym typeface="Quattrocento Sans"/>
            </a:endParaRPr>
          </a:p>
        </p:txBody>
      </p:sp>
      <p:sp>
        <p:nvSpPr>
          <p:cNvPr id="433" name="Google Shape;433;g1022a9acd81_0_139"/>
          <p:cNvSpPr txBox="1"/>
          <p:nvPr/>
        </p:nvSpPr>
        <p:spPr>
          <a:xfrm>
            <a:off x="11857440" y="6481180"/>
            <a:ext cx="390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Quattrocento Sans"/>
                <a:ea typeface="Quattrocento Sans"/>
                <a:cs typeface="Quattrocento Sans"/>
                <a:sym typeface="Quattrocento Sans"/>
              </a:rPr>
              <a:t>1</a:t>
            </a:r>
            <a:r>
              <a:rPr b="1" lang="en-US">
                <a:solidFill>
                  <a:schemeClr val="lt1"/>
                </a:solidFill>
                <a:latin typeface="Quattrocento Sans"/>
                <a:ea typeface="Quattrocento Sans"/>
                <a:cs typeface="Quattrocento Sans"/>
                <a:sym typeface="Quattrocento Sans"/>
              </a:rPr>
              <a:t>2</a:t>
            </a:r>
            <a:endParaRPr b="0" i="0" sz="1400" u="none" cap="none" strike="noStrike">
              <a:solidFill>
                <a:srgbClr val="000000"/>
              </a:solidFill>
              <a:latin typeface="Arial"/>
              <a:ea typeface="Arial"/>
              <a:cs typeface="Arial"/>
              <a:sym typeface="Arial"/>
            </a:endParaRPr>
          </a:p>
        </p:txBody>
      </p:sp>
      <p:sp>
        <p:nvSpPr>
          <p:cNvPr id="434" name="Google Shape;434;g1022a9acd81_0_139"/>
          <p:cNvSpPr txBox="1"/>
          <p:nvPr/>
        </p:nvSpPr>
        <p:spPr>
          <a:xfrm>
            <a:off x="147400" y="480825"/>
            <a:ext cx="2811300" cy="1816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200"/>
              <a:buFont typeface="Arial"/>
              <a:buNone/>
            </a:pPr>
            <a:r>
              <a:rPr b="1" lang="en-US" sz="3200">
                <a:solidFill>
                  <a:srgbClr val="FFFFFF"/>
                </a:solidFill>
                <a:latin typeface="Century Gothic"/>
                <a:ea typeface="Century Gothic"/>
                <a:cs typeface="Century Gothic"/>
                <a:sym typeface="Century Gothic"/>
              </a:rPr>
              <a:t>Homelessness</a:t>
            </a:r>
            <a:endParaRPr b="1" sz="3200">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3200"/>
              <a:buFont typeface="Arial"/>
              <a:buNone/>
            </a:pPr>
            <a:r>
              <a:t/>
            </a:r>
            <a:endParaRPr b="1" sz="3200">
              <a:solidFill>
                <a:srgbClr val="FFFFFF"/>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3200"/>
              <a:buFont typeface="Arial"/>
              <a:buNone/>
            </a:pPr>
            <a:r>
              <a:rPr b="1" lang="en-US" sz="2700">
                <a:solidFill>
                  <a:srgbClr val="FFFFFF"/>
                </a:solidFill>
                <a:latin typeface="Century Gothic"/>
                <a:ea typeface="Century Gothic"/>
                <a:cs typeface="Century Gothic"/>
                <a:sym typeface="Century Gothic"/>
              </a:rPr>
              <a:t>Grouped Bar Chart</a:t>
            </a:r>
            <a:endParaRPr b="1" sz="2700">
              <a:solidFill>
                <a:srgbClr val="FFFFFF"/>
              </a:solidFill>
              <a:latin typeface="Century Gothic"/>
              <a:ea typeface="Century Gothic"/>
              <a:cs typeface="Century Gothic"/>
              <a:sym typeface="Century Gothic"/>
            </a:endParaRPr>
          </a:p>
        </p:txBody>
      </p:sp>
      <p:grpSp>
        <p:nvGrpSpPr>
          <p:cNvPr id="435" name="Google Shape;435;g1022a9acd81_0_139"/>
          <p:cNvGrpSpPr/>
          <p:nvPr/>
        </p:nvGrpSpPr>
        <p:grpSpPr>
          <a:xfrm>
            <a:off x="8881099" y="3621101"/>
            <a:ext cx="414492" cy="197065"/>
            <a:chOff x="4254500" y="2100263"/>
            <a:chExt cx="1906586" cy="906463"/>
          </a:xfrm>
        </p:grpSpPr>
        <p:sp>
          <p:nvSpPr>
            <p:cNvPr id="436" name="Google Shape;436;g1022a9acd81_0_139"/>
            <p:cNvSpPr/>
            <p:nvPr/>
          </p:nvSpPr>
          <p:spPr>
            <a:xfrm>
              <a:off x="4254500" y="2100263"/>
              <a:ext cx="1906586" cy="906463"/>
            </a:xfrm>
            <a:custGeom>
              <a:rect b="b" l="l" r="r" t="t"/>
              <a:pathLst>
                <a:path extrusionOk="0" h="970" w="2048">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7" name="Google Shape;437;g1022a9acd81_0_139"/>
            <p:cNvSpPr/>
            <p:nvPr/>
          </p:nvSpPr>
          <p:spPr>
            <a:xfrm>
              <a:off x="4752975" y="2598738"/>
              <a:ext cx="176213" cy="174625"/>
            </a:xfrm>
            <a:custGeom>
              <a:rect b="b" l="l" r="r" t="t"/>
              <a:pathLst>
                <a:path extrusionOk="0" h="186" w="19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38" name="Google Shape;438;g1022a9acd81_0_139"/>
            <p:cNvSpPr/>
            <p:nvPr/>
          </p:nvSpPr>
          <p:spPr>
            <a:xfrm>
              <a:off x="5486400" y="2330451"/>
              <a:ext cx="177800" cy="174625"/>
            </a:xfrm>
            <a:custGeom>
              <a:rect b="b" l="l" r="r" t="t"/>
              <a:pathLst>
                <a:path extrusionOk="0" h="186" w="19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pic>
        <p:nvPicPr>
          <p:cNvPr id="439" name="Google Shape;439;g1022a9acd81_0_139"/>
          <p:cNvPicPr preferRelativeResize="0"/>
          <p:nvPr/>
        </p:nvPicPr>
        <p:blipFill>
          <a:blip r:embed="rId3">
            <a:alphaModFix/>
          </a:blip>
          <a:stretch>
            <a:fillRect/>
          </a:stretch>
        </p:blipFill>
        <p:spPr>
          <a:xfrm>
            <a:off x="2958700" y="29140"/>
            <a:ext cx="8972600" cy="6282583"/>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g1022a9acd81_0_0"/>
          <p:cNvSpPr/>
          <p:nvPr/>
        </p:nvSpPr>
        <p:spPr>
          <a:xfrm>
            <a:off x="0" y="-58500"/>
            <a:ext cx="12192000" cy="2031000"/>
          </a:xfrm>
          <a:prstGeom prst="rect">
            <a:avLst/>
          </a:prstGeom>
          <a:solidFill>
            <a:srgbClr val="30353F">
              <a:alpha val="8549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445" name="Google Shape;445;g1022a9acd81_0_0"/>
          <p:cNvSpPr/>
          <p:nvPr/>
        </p:nvSpPr>
        <p:spPr>
          <a:xfrm rot="2700000">
            <a:off x="11788487" y="6333628"/>
            <a:ext cx="528314" cy="604135"/>
          </a:xfrm>
          <a:custGeom>
            <a:rect b="b" l="l" r="r" t="t"/>
            <a:pathLst>
              <a:path extrusionOk="0" h="1017114" w="889463">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98A3AD"/>
              </a:solidFill>
              <a:latin typeface="Quattrocento Sans"/>
              <a:ea typeface="Quattrocento Sans"/>
              <a:cs typeface="Quattrocento Sans"/>
              <a:sym typeface="Quattrocento Sans"/>
            </a:endParaRPr>
          </a:p>
        </p:txBody>
      </p:sp>
      <p:sp>
        <p:nvSpPr>
          <p:cNvPr id="446" name="Google Shape;446;g1022a9acd81_0_0"/>
          <p:cNvSpPr txBox="1"/>
          <p:nvPr/>
        </p:nvSpPr>
        <p:spPr>
          <a:xfrm>
            <a:off x="11857440" y="6481180"/>
            <a:ext cx="390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Quattrocento Sans"/>
                <a:ea typeface="Quattrocento Sans"/>
                <a:cs typeface="Quattrocento Sans"/>
                <a:sym typeface="Quattrocento Sans"/>
              </a:rPr>
              <a:t>1</a:t>
            </a:r>
            <a:r>
              <a:rPr b="1" lang="en-US">
                <a:solidFill>
                  <a:schemeClr val="lt1"/>
                </a:solidFill>
                <a:latin typeface="Quattrocento Sans"/>
                <a:ea typeface="Quattrocento Sans"/>
                <a:cs typeface="Quattrocento Sans"/>
                <a:sym typeface="Quattrocento Sans"/>
              </a:rPr>
              <a:t>1</a:t>
            </a:r>
            <a:endParaRPr b="0" i="0" sz="1400" u="none" cap="none" strike="noStrike">
              <a:solidFill>
                <a:srgbClr val="000000"/>
              </a:solidFill>
              <a:latin typeface="Arial"/>
              <a:ea typeface="Arial"/>
              <a:cs typeface="Arial"/>
              <a:sym typeface="Arial"/>
            </a:endParaRPr>
          </a:p>
        </p:txBody>
      </p:sp>
      <p:sp>
        <p:nvSpPr>
          <p:cNvPr id="447" name="Google Shape;447;g1022a9acd81_0_0"/>
          <p:cNvSpPr txBox="1"/>
          <p:nvPr/>
        </p:nvSpPr>
        <p:spPr>
          <a:xfrm>
            <a:off x="103375" y="1197050"/>
            <a:ext cx="10110000" cy="554100"/>
          </a:xfrm>
          <a:prstGeom prst="rect">
            <a:avLst/>
          </a:prstGeom>
          <a:noFill/>
          <a:ln>
            <a:noFill/>
          </a:ln>
        </p:spPr>
        <p:txBody>
          <a:bodyPr anchorCtr="0" anchor="t" bIns="0" lIns="0" spcFirstLastPara="1" rIns="0" wrap="square" tIns="0">
            <a:spAutoFit/>
          </a:bodyPr>
          <a:lstStyle/>
          <a:p>
            <a:pPr indent="-311150" lvl="0" marL="285750" marR="0" rtl="0" algn="l">
              <a:lnSpc>
                <a:spcPct val="100000"/>
              </a:lnSpc>
              <a:spcBef>
                <a:spcPts val="0"/>
              </a:spcBef>
              <a:spcAft>
                <a:spcPts val="0"/>
              </a:spcAft>
              <a:buClr>
                <a:schemeClr val="lt1"/>
              </a:buClr>
              <a:buSzPts val="1800"/>
              <a:buFont typeface="Arial"/>
              <a:buChar char="•"/>
            </a:pPr>
            <a:r>
              <a:rPr lang="en-US" sz="1800">
                <a:solidFill>
                  <a:schemeClr val="lt1"/>
                </a:solidFill>
                <a:latin typeface="Quattrocento Sans"/>
                <a:ea typeface="Quattrocento Sans"/>
                <a:cs typeface="Quattrocento Sans"/>
                <a:sym typeface="Quattrocento Sans"/>
              </a:rPr>
              <a:t>Coded percentages by divided the total </a:t>
            </a:r>
            <a:r>
              <a:rPr lang="en-US" sz="1800">
                <a:solidFill>
                  <a:schemeClr val="lt1"/>
                </a:solidFill>
                <a:latin typeface="Quattrocento Sans"/>
                <a:ea typeface="Quattrocento Sans"/>
                <a:cs typeface="Quattrocento Sans"/>
                <a:sym typeface="Quattrocento Sans"/>
              </a:rPr>
              <a:t>number</a:t>
            </a:r>
            <a:r>
              <a:rPr lang="en-US" sz="1800">
                <a:solidFill>
                  <a:schemeClr val="lt1"/>
                </a:solidFill>
                <a:latin typeface="Quattrocento Sans"/>
                <a:ea typeface="Quattrocento Sans"/>
                <a:cs typeface="Quattrocento Sans"/>
                <a:sym typeface="Quattrocento Sans"/>
              </a:rPr>
              <a:t> of students with disabilities by total enrollment</a:t>
            </a:r>
            <a:endParaRPr sz="1800">
              <a:solidFill>
                <a:schemeClr val="lt1"/>
              </a:solidFill>
              <a:latin typeface="Quattrocento Sans"/>
              <a:ea typeface="Quattrocento Sans"/>
              <a:cs typeface="Quattrocento Sans"/>
              <a:sym typeface="Quattrocento Sans"/>
            </a:endParaRPr>
          </a:p>
          <a:p>
            <a:pPr indent="-311150" lvl="0" marL="285750" marR="0" rtl="0" algn="l">
              <a:lnSpc>
                <a:spcPct val="100000"/>
              </a:lnSpc>
              <a:spcBef>
                <a:spcPts val="0"/>
              </a:spcBef>
              <a:spcAft>
                <a:spcPts val="0"/>
              </a:spcAft>
              <a:buClr>
                <a:schemeClr val="lt1"/>
              </a:buClr>
              <a:buSzPts val="1800"/>
              <a:buFont typeface="Arial"/>
              <a:buChar char="•"/>
            </a:pPr>
            <a:r>
              <a:rPr lang="en-US" sz="1800">
                <a:solidFill>
                  <a:schemeClr val="lt1"/>
                </a:solidFill>
                <a:latin typeface="Quattrocento Sans"/>
                <a:ea typeface="Quattrocento Sans"/>
                <a:cs typeface="Quattrocento Sans"/>
                <a:sym typeface="Quattrocento Sans"/>
              </a:rPr>
              <a:t>Created a stacked grouped BarChart of the total counts of the 4 largest races/ethnicities</a:t>
            </a:r>
            <a:endParaRPr sz="1800">
              <a:solidFill>
                <a:schemeClr val="lt1"/>
              </a:solidFill>
              <a:latin typeface="Quattrocento Sans"/>
              <a:ea typeface="Quattrocento Sans"/>
              <a:cs typeface="Quattrocento Sans"/>
              <a:sym typeface="Quattrocento Sans"/>
            </a:endParaRPr>
          </a:p>
        </p:txBody>
      </p:sp>
      <p:sp>
        <p:nvSpPr>
          <p:cNvPr id="448" name="Google Shape;448;g1022a9acd81_0_0"/>
          <p:cNvSpPr txBox="1"/>
          <p:nvPr/>
        </p:nvSpPr>
        <p:spPr>
          <a:xfrm>
            <a:off x="103376" y="70175"/>
            <a:ext cx="4034100" cy="985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200"/>
              <a:buFont typeface="Arial"/>
              <a:buNone/>
            </a:pPr>
            <a:r>
              <a:rPr b="1" lang="en-US" sz="3200">
                <a:solidFill>
                  <a:srgbClr val="FFFFFF"/>
                </a:solidFill>
                <a:latin typeface="Century Gothic"/>
                <a:ea typeface="Century Gothic"/>
                <a:cs typeface="Century Gothic"/>
                <a:sym typeface="Century Gothic"/>
              </a:rPr>
              <a:t>Students with Disabilities</a:t>
            </a:r>
            <a:endParaRPr b="0" i="0" sz="1400" u="none" cap="none" strike="noStrike">
              <a:solidFill>
                <a:srgbClr val="000000"/>
              </a:solidFill>
              <a:latin typeface="Arial"/>
              <a:ea typeface="Arial"/>
              <a:cs typeface="Arial"/>
              <a:sym typeface="Arial"/>
            </a:endParaRPr>
          </a:p>
        </p:txBody>
      </p:sp>
      <p:cxnSp>
        <p:nvCxnSpPr>
          <p:cNvPr id="449" name="Google Shape;449;g1022a9acd81_0_0"/>
          <p:cNvCxnSpPr/>
          <p:nvPr/>
        </p:nvCxnSpPr>
        <p:spPr>
          <a:xfrm>
            <a:off x="685686" y="2631729"/>
            <a:ext cx="1463100" cy="0"/>
          </a:xfrm>
          <a:prstGeom prst="straightConnector1">
            <a:avLst/>
          </a:prstGeom>
          <a:noFill/>
          <a:ln cap="flat" cmpd="sng" w="9525">
            <a:solidFill>
              <a:schemeClr val="lt1"/>
            </a:solidFill>
            <a:prstDash val="solid"/>
            <a:miter lim="800000"/>
            <a:headEnd len="sm" w="sm" type="none"/>
            <a:tailEnd len="sm" w="sm" type="none"/>
          </a:ln>
        </p:spPr>
      </p:cxnSp>
      <p:grpSp>
        <p:nvGrpSpPr>
          <p:cNvPr id="450" name="Google Shape;450;g1022a9acd81_0_0"/>
          <p:cNvGrpSpPr/>
          <p:nvPr/>
        </p:nvGrpSpPr>
        <p:grpSpPr>
          <a:xfrm>
            <a:off x="8881099" y="3621101"/>
            <a:ext cx="414492" cy="197065"/>
            <a:chOff x="4254500" y="2100263"/>
            <a:chExt cx="1906586" cy="906463"/>
          </a:xfrm>
        </p:grpSpPr>
        <p:sp>
          <p:nvSpPr>
            <p:cNvPr id="451" name="Google Shape;451;g1022a9acd81_0_0"/>
            <p:cNvSpPr/>
            <p:nvPr/>
          </p:nvSpPr>
          <p:spPr>
            <a:xfrm>
              <a:off x="4254500" y="2100263"/>
              <a:ext cx="1906586" cy="906463"/>
            </a:xfrm>
            <a:custGeom>
              <a:rect b="b" l="l" r="r" t="t"/>
              <a:pathLst>
                <a:path extrusionOk="0" h="970" w="2048">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52" name="Google Shape;452;g1022a9acd81_0_0"/>
            <p:cNvSpPr/>
            <p:nvPr/>
          </p:nvSpPr>
          <p:spPr>
            <a:xfrm>
              <a:off x="4752975" y="2598738"/>
              <a:ext cx="176213" cy="174625"/>
            </a:xfrm>
            <a:custGeom>
              <a:rect b="b" l="l" r="r" t="t"/>
              <a:pathLst>
                <a:path extrusionOk="0" h="186" w="19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53" name="Google Shape;453;g1022a9acd81_0_0"/>
            <p:cNvSpPr/>
            <p:nvPr/>
          </p:nvSpPr>
          <p:spPr>
            <a:xfrm>
              <a:off x="5486400" y="2330451"/>
              <a:ext cx="177800" cy="174625"/>
            </a:xfrm>
            <a:custGeom>
              <a:rect b="b" l="l" r="r" t="t"/>
              <a:pathLst>
                <a:path extrusionOk="0" h="186" w="19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pic>
        <p:nvPicPr>
          <p:cNvPr id="454" name="Google Shape;454;g1022a9acd81_0_0"/>
          <p:cNvPicPr preferRelativeResize="0"/>
          <p:nvPr/>
        </p:nvPicPr>
        <p:blipFill>
          <a:blip r:embed="rId3">
            <a:alphaModFix/>
          </a:blip>
          <a:stretch>
            <a:fillRect/>
          </a:stretch>
        </p:blipFill>
        <p:spPr>
          <a:xfrm>
            <a:off x="211625" y="2054613"/>
            <a:ext cx="11768748" cy="3109750"/>
          </a:xfrm>
          <a:prstGeom prst="rect">
            <a:avLst/>
          </a:prstGeom>
          <a:noFill/>
          <a:ln>
            <a:noFill/>
          </a:ln>
        </p:spPr>
      </p:pic>
      <p:sp>
        <p:nvSpPr>
          <p:cNvPr id="455" name="Google Shape;455;g1022a9acd81_0_0"/>
          <p:cNvSpPr/>
          <p:nvPr/>
        </p:nvSpPr>
        <p:spPr>
          <a:xfrm>
            <a:off x="150" y="5246475"/>
            <a:ext cx="12192000" cy="1542600"/>
          </a:xfrm>
          <a:prstGeom prst="rect">
            <a:avLst/>
          </a:prstGeom>
          <a:solidFill>
            <a:srgbClr val="CFCFCF">
              <a:alpha val="29409"/>
            </a:srgbClr>
          </a:solidFill>
          <a:ln>
            <a:noFill/>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None/>
            </a:pPr>
            <a:r>
              <a:rPr lang="en-US" sz="2100">
                <a:solidFill>
                  <a:schemeClr val="dk1"/>
                </a:solidFill>
                <a:latin typeface="Quattrocento Sans"/>
                <a:ea typeface="Quattrocento Sans"/>
                <a:cs typeface="Quattrocento Sans"/>
                <a:sym typeface="Quattrocento Sans"/>
              </a:rPr>
              <a:t>From the summary table above, it’s </a:t>
            </a:r>
            <a:r>
              <a:rPr lang="en-US" sz="2100">
                <a:solidFill>
                  <a:schemeClr val="dk1"/>
                </a:solidFill>
                <a:latin typeface="Quattrocento Sans"/>
                <a:ea typeface="Quattrocento Sans"/>
                <a:cs typeface="Quattrocento Sans"/>
                <a:sym typeface="Quattrocento Sans"/>
              </a:rPr>
              <a:t>obvious</a:t>
            </a:r>
            <a:r>
              <a:rPr lang="en-US" sz="2100">
                <a:solidFill>
                  <a:schemeClr val="dk1"/>
                </a:solidFill>
                <a:latin typeface="Quattrocento Sans"/>
                <a:ea typeface="Quattrocento Sans"/>
                <a:cs typeface="Quattrocento Sans"/>
                <a:sym typeface="Quattrocento Sans"/>
              </a:rPr>
              <a:t> that covid doesn’t not effect the </a:t>
            </a:r>
            <a:r>
              <a:rPr lang="en-US" sz="2100">
                <a:solidFill>
                  <a:schemeClr val="dk1"/>
                </a:solidFill>
                <a:latin typeface="Quattrocento Sans"/>
                <a:ea typeface="Quattrocento Sans"/>
                <a:cs typeface="Quattrocento Sans"/>
                <a:sym typeface="Quattrocento Sans"/>
              </a:rPr>
              <a:t>enrollment</a:t>
            </a:r>
            <a:r>
              <a:rPr lang="en-US" sz="2100">
                <a:solidFill>
                  <a:schemeClr val="dk1"/>
                </a:solidFill>
                <a:latin typeface="Quattrocento Sans"/>
                <a:ea typeface="Quattrocento Sans"/>
                <a:cs typeface="Quattrocento Sans"/>
                <a:sym typeface="Quattrocento Sans"/>
              </a:rPr>
              <a:t> of students with </a:t>
            </a:r>
            <a:r>
              <a:rPr lang="en-US" sz="2100">
                <a:solidFill>
                  <a:schemeClr val="dk1"/>
                </a:solidFill>
                <a:latin typeface="Quattrocento Sans"/>
                <a:ea typeface="Quattrocento Sans"/>
                <a:cs typeface="Quattrocento Sans"/>
                <a:sym typeface="Quattrocento Sans"/>
              </a:rPr>
              <a:t>disabilities</a:t>
            </a:r>
            <a:r>
              <a:rPr lang="en-US" sz="2100">
                <a:solidFill>
                  <a:schemeClr val="dk1"/>
                </a:solidFill>
                <a:latin typeface="Quattrocento Sans"/>
                <a:ea typeface="Quattrocento Sans"/>
                <a:cs typeface="Quattrocento Sans"/>
                <a:sym typeface="Quattrocento Sans"/>
              </a:rPr>
              <a:t> significantly. As the percentage of enrollment doesn’t have display a huge difference.</a:t>
            </a:r>
            <a:endParaRPr sz="2100">
              <a:solidFill>
                <a:schemeClr val="dk1"/>
              </a:solidFill>
              <a:latin typeface="Quattrocento Sans"/>
              <a:ea typeface="Quattrocento Sans"/>
              <a:cs typeface="Quattrocento Sans"/>
              <a:sym typeface="Quattrocento Sans"/>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g1022a9acd81_0_64"/>
          <p:cNvSpPr/>
          <p:nvPr/>
        </p:nvSpPr>
        <p:spPr>
          <a:xfrm>
            <a:off x="0" y="-58500"/>
            <a:ext cx="12192000" cy="2031000"/>
          </a:xfrm>
          <a:prstGeom prst="rect">
            <a:avLst/>
          </a:prstGeom>
          <a:solidFill>
            <a:srgbClr val="30353F">
              <a:alpha val="8549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461" name="Google Shape;461;g1022a9acd81_0_64"/>
          <p:cNvSpPr/>
          <p:nvPr/>
        </p:nvSpPr>
        <p:spPr>
          <a:xfrm rot="2700000">
            <a:off x="11788487" y="6333628"/>
            <a:ext cx="528314" cy="604135"/>
          </a:xfrm>
          <a:custGeom>
            <a:rect b="b" l="l" r="r" t="t"/>
            <a:pathLst>
              <a:path extrusionOk="0" h="1017114" w="889463">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98A3AD"/>
              </a:solidFill>
              <a:latin typeface="Quattrocento Sans"/>
              <a:ea typeface="Quattrocento Sans"/>
              <a:cs typeface="Quattrocento Sans"/>
              <a:sym typeface="Quattrocento Sans"/>
            </a:endParaRPr>
          </a:p>
        </p:txBody>
      </p:sp>
      <p:sp>
        <p:nvSpPr>
          <p:cNvPr id="462" name="Google Shape;462;g1022a9acd81_0_64"/>
          <p:cNvSpPr txBox="1"/>
          <p:nvPr/>
        </p:nvSpPr>
        <p:spPr>
          <a:xfrm>
            <a:off x="11857440" y="6481180"/>
            <a:ext cx="390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Quattrocento Sans"/>
                <a:ea typeface="Quattrocento Sans"/>
                <a:cs typeface="Quattrocento Sans"/>
                <a:sym typeface="Quattrocento Sans"/>
              </a:rPr>
              <a:t>1</a:t>
            </a:r>
            <a:r>
              <a:rPr b="1" lang="en-US">
                <a:solidFill>
                  <a:schemeClr val="lt1"/>
                </a:solidFill>
                <a:latin typeface="Quattrocento Sans"/>
                <a:ea typeface="Quattrocento Sans"/>
                <a:cs typeface="Quattrocento Sans"/>
                <a:sym typeface="Quattrocento Sans"/>
              </a:rPr>
              <a:t>1</a:t>
            </a:r>
            <a:endParaRPr b="0" i="0" sz="1400" u="none" cap="none" strike="noStrike">
              <a:solidFill>
                <a:srgbClr val="000000"/>
              </a:solidFill>
              <a:latin typeface="Arial"/>
              <a:ea typeface="Arial"/>
              <a:cs typeface="Arial"/>
              <a:sym typeface="Arial"/>
            </a:endParaRPr>
          </a:p>
        </p:txBody>
      </p:sp>
      <p:sp>
        <p:nvSpPr>
          <p:cNvPr id="463" name="Google Shape;463;g1022a9acd81_0_64"/>
          <p:cNvSpPr txBox="1"/>
          <p:nvPr/>
        </p:nvSpPr>
        <p:spPr>
          <a:xfrm>
            <a:off x="103375" y="1197050"/>
            <a:ext cx="10110000" cy="554100"/>
          </a:xfrm>
          <a:prstGeom prst="rect">
            <a:avLst/>
          </a:prstGeom>
          <a:noFill/>
          <a:ln>
            <a:noFill/>
          </a:ln>
        </p:spPr>
        <p:txBody>
          <a:bodyPr anchorCtr="0" anchor="t" bIns="0" lIns="0" spcFirstLastPara="1" rIns="0" wrap="square" tIns="0">
            <a:spAutoFit/>
          </a:bodyPr>
          <a:lstStyle/>
          <a:p>
            <a:pPr indent="-311150" lvl="0" marL="285750" marR="0" rtl="0" algn="l">
              <a:lnSpc>
                <a:spcPct val="100000"/>
              </a:lnSpc>
              <a:spcBef>
                <a:spcPts val="0"/>
              </a:spcBef>
              <a:spcAft>
                <a:spcPts val="0"/>
              </a:spcAft>
              <a:buClr>
                <a:schemeClr val="lt1"/>
              </a:buClr>
              <a:buSzPts val="1800"/>
              <a:buFont typeface="Arial"/>
              <a:buChar char="•"/>
            </a:pPr>
            <a:r>
              <a:rPr lang="en-US" sz="1800">
                <a:solidFill>
                  <a:schemeClr val="lt1"/>
                </a:solidFill>
                <a:latin typeface="Quattrocento Sans"/>
                <a:ea typeface="Quattrocento Sans"/>
                <a:cs typeface="Quattrocento Sans"/>
                <a:sym typeface="Quattrocento Sans"/>
              </a:rPr>
              <a:t>Coded percentages by divided the total number of students with disabilities by total enrollment</a:t>
            </a:r>
            <a:endParaRPr sz="1800">
              <a:solidFill>
                <a:schemeClr val="lt1"/>
              </a:solidFill>
              <a:latin typeface="Quattrocento Sans"/>
              <a:ea typeface="Quattrocento Sans"/>
              <a:cs typeface="Quattrocento Sans"/>
              <a:sym typeface="Quattrocento Sans"/>
            </a:endParaRPr>
          </a:p>
          <a:p>
            <a:pPr indent="-311150" lvl="0" marL="285750" marR="0" rtl="0" algn="l">
              <a:lnSpc>
                <a:spcPct val="100000"/>
              </a:lnSpc>
              <a:spcBef>
                <a:spcPts val="0"/>
              </a:spcBef>
              <a:spcAft>
                <a:spcPts val="0"/>
              </a:spcAft>
              <a:buClr>
                <a:schemeClr val="lt1"/>
              </a:buClr>
              <a:buSzPts val="1800"/>
              <a:buFont typeface="Arial"/>
              <a:buChar char="•"/>
            </a:pPr>
            <a:r>
              <a:rPr lang="en-US" sz="1800">
                <a:solidFill>
                  <a:schemeClr val="lt1"/>
                </a:solidFill>
                <a:latin typeface="Quattrocento Sans"/>
                <a:ea typeface="Quattrocento Sans"/>
                <a:cs typeface="Quattrocento Sans"/>
                <a:sym typeface="Quattrocento Sans"/>
              </a:rPr>
              <a:t>Created a stacked grouped BarChart of the total counts of the 4 largest races/ethnicities</a:t>
            </a:r>
            <a:endParaRPr sz="1800">
              <a:solidFill>
                <a:schemeClr val="lt1"/>
              </a:solidFill>
              <a:latin typeface="Quattrocento Sans"/>
              <a:ea typeface="Quattrocento Sans"/>
              <a:cs typeface="Quattrocento Sans"/>
              <a:sym typeface="Quattrocento Sans"/>
            </a:endParaRPr>
          </a:p>
        </p:txBody>
      </p:sp>
      <p:sp>
        <p:nvSpPr>
          <p:cNvPr id="464" name="Google Shape;464;g1022a9acd81_0_64"/>
          <p:cNvSpPr txBox="1"/>
          <p:nvPr/>
        </p:nvSpPr>
        <p:spPr>
          <a:xfrm>
            <a:off x="103376" y="70175"/>
            <a:ext cx="4034100" cy="985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200"/>
              <a:buFont typeface="Arial"/>
              <a:buNone/>
            </a:pPr>
            <a:r>
              <a:rPr b="1" lang="en-US" sz="3200">
                <a:solidFill>
                  <a:srgbClr val="FFFFFF"/>
                </a:solidFill>
                <a:latin typeface="Century Gothic"/>
                <a:ea typeface="Century Gothic"/>
                <a:cs typeface="Century Gothic"/>
                <a:sym typeface="Century Gothic"/>
              </a:rPr>
              <a:t>Students with Disabilities</a:t>
            </a:r>
            <a:endParaRPr b="0" i="0" sz="1400" u="none" cap="none" strike="noStrike">
              <a:solidFill>
                <a:srgbClr val="000000"/>
              </a:solidFill>
              <a:latin typeface="Arial"/>
              <a:ea typeface="Arial"/>
              <a:cs typeface="Arial"/>
              <a:sym typeface="Arial"/>
            </a:endParaRPr>
          </a:p>
        </p:txBody>
      </p:sp>
      <p:cxnSp>
        <p:nvCxnSpPr>
          <p:cNvPr id="465" name="Google Shape;465;g1022a9acd81_0_64"/>
          <p:cNvCxnSpPr/>
          <p:nvPr/>
        </p:nvCxnSpPr>
        <p:spPr>
          <a:xfrm>
            <a:off x="685686" y="2631729"/>
            <a:ext cx="1463100" cy="0"/>
          </a:xfrm>
          <a:prstGeom prst="straightConnector1">
            <a:avLst/>
          </a:prstGeom>
          <a:noFill/>
          <a:ln cap="flat" cmpd="sng" w="9525">
            <a:solidFill>
              <a:schemeClr val="lt1"/>
            </a:solidFill>
            <a:prstDash val="solid"/>
            <a:miter lim="800000"/>
            <a:headEnd len="sm" w="sm" type="none"/>
            <a:tailEnd len="sm" w="sm" type="none"/>
          </a:ln>
        </p:spPr>
      </p:cxnSp>
      <p:grpSp>
        <p:nvGrpSpPr>
          <p:cNvPr id="466" name="Google Shape;466;g1022a9acd81_0_64"/>
          <p:cNvGrpSpPr/>
          <p:nvPr/>
        </p:nvGrpSpPr>
        <p:grpSpPr>
          <a:xfrm>
            <a:off x="8881099" y="3621101"/>
            <a:ext cx="414492" cy="197065"/>
            <a:chOff x="4254500" y="2100263"/>
            <a:chExt cx="1906586" cy="906463"/>
          </a:xfrm>
        </p:grpSpPr>
        <p:sp>
          <p:nvSpPr>
            <p:cNvPr id="467" name="Google Shape;467;g1022a9acd81_0_64"/>
            <p:cNvSpPr/>
            <p:nvPr/>
          </p:nvSpPr>
          <p:spPr>
            <a:xfrm>
              <a:off x="4254500" y="2100263"/>
              <a:ext cx="1906586" cy="906463"/>
            </a:xfrm>
            <a:custGeom>
              <a:rect b="b" l="l" r="r" t="t"/>
              <a:pathLst>
                <a:path extrusionOk="0" h="970" w="2048">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8" name="Google Shape;468;g1022a9acd81_0_64"/>
            <p:cNvSpPr/>
            <p:nvPr/>
          </p:nvSpPr>
          <p:spPr>
            <a:xfrm>
              <a:off x="4752975" y="2598738"/>
              <a:ext cx="176213" cy="174625"/>
            </a:xfrm>
            <a:custGeom>
              <a:rect b="b" l="l" r="r" t="t"/>
              <a:pathLst>
                <a:path extrusionOk="0" h="186" w="19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69" name="Google Shape;469;g1022a9acd81_0_64"/>
            <p:cNvSpPr/>
            <p:nvPr/>
          </p:nvSpPr>
          <p:spPr>
            <a:xfrm>
              <a:off x="5486400" y="2330451"/>
              <a:ext cx="177800" cy="174625"/>
            </a:xfrm>
            <a:custGeom>
              <a:rect b="b" l="l" r="r" t="t"/>
              <a:pathLst>
                <a:path extrusionOk="0" h="186" w="19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sp>
        <p:nvSpPr>
          <p:cNvPr id="470" name="Google Shape;470;g1022a9acd81_0_64"/>
          <p:cNvSpPr/>
          <p:nvPr/>
        </p:nvSpPr>
        <p:spPr>
          <a:xfrm>
            <a:off x="150" y="5246475"/>
            <a:ext cx="12192000" cy="1542600"/>
          </a:xfrm>
          <a:prstGeom prst="rect">
            <a:avLst/>
          </a:prstGeom>
          <a:solidFill>
            <a:srgbClr val="CFCFCF">
              <a:alpha val="29409"/>
            </a:srgbClr>
          </a:solidFill>
          <a:ln>
            <a:noFill/>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None/>
            </a:pPr>
            <a:r>
              <a:rPr lang="en-US" sz="2400">
                <a:solidFill>
                  <a:schemeClr val="dk1"/>
                </a:solidFill>
                <a:latin typeface="Quattrocento Sans"/>
                <a:ea typeface="Quattrocento Sans"/>
                <a:cs typeface="Quattrocento Sans"/>
                <a:sym typeface="Quattrocento Sans"/>
              </a:rPr>
              <a:t>From the summary table above, we have the average percentage difference from all counties in California of students with disabilities enrollment percentage is 0.83%.</a:t>
            </a:r>
            <a:endParaRPr sz="2400">
              <a:solidFill>
                <a:schemeClr val="dk1"/>
              </a:solidFill>
              <a:latin typeface="Quattrocento Sans"/>
              <a:ea typeface="Quattrocento Sans"/>
              <a:cs typeface="Quattrocento Sans"/>
              <a:sym typeface="Quattrocento Sans"/>
            </a:endParaRPr>
          </a:p>
        </p:txBody>
      </p:sp>
      <p:pic>
        <p:nvPicPr>
          <p:cNvPr id="471" name="Google Shape;471;g1022a9acd81_0_64"/>
          <p:cNvPicPr preferRelativeResize="0"/>
          <p:nvPr/>
        </p:nvPicPr>
        <p:blipFill>
          <a:blip r:embed="rId3">
            <a:alphaModFix/>
          </a:blip>
          <a:stretch>
            <a:fillRect/>
          </a:stretch>
        </p:blipFill>
        <p:spPr>
          <a:xfrm>
            <a:off x="76200" y="3148076"/>
            <a:ext cx="12039598" cy="12403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5" name="Shape 475"/>
        <p:cNvGrpSpPr/>
        <p:nvPr/>
      </p:nvGrpSpPr>
      <p:grpSpPr>
        <a:xfrm>
          <a:off x="0" y="0"/>
          <a:ext cx="0" cy="0"/>
          <a:chOff x="0" y="0"/>
          <a:chExt cx="0" cy="0"/>
        </a:xfrm>
      </p:grpSpPr>
      <p:sp>
        <p:nvSpPr>
          <p:cNvPr id="476" name="Google Shape;476;g1022a9acd81_0_18"/>
          <p:cNvSpPr/>
          <p:nvPr/>
        </p:nvSpPr>
        <p:spPr>
          <a:xfrm>
            <a:off x="0" y="-58525"/>
            <a:ext cx="12690600" cy="1113900"/>
          </a:xfrm>
          <a:prstGeom prst="rect">
            <a:avLst/>
          </a:prstGeom>
          <a:solidFill>
            <a:srgbClr val="30353F">
              <a:alpha val="8549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477" name="Google Shape;477;g1022a9acd81_0_18"/>
          <p:cNvSpPr/>
          <p:nvPr/>
        </p:nvSpPr>
        <p:spPr>
          <a:xfrm rot="2700000">
            <a:off x="11788487" y="6333628"/>
            <a:ext cx="528314" cy="604135"/>
          </a:xfrm>
          <a:custGeom>
            <a:rect b="b" l="l" r="r" t="t"/>
            <a:pathLst>
              <a:path extrusionOk="0" h="1017114" w="889463">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98A3AD"/>
              </a:solidFill>
              <a:latin typeface="Quattrocento Sans"/>
              <a:ea typeface="Quattrocento Sans"/>
              <a:cs typeface="Quattrocento Sans"/>
              <a:sym typeface="Quattrocento Sans"/>
            </a:endParaRPr>
          </a:p>
        </p:txBody>
      </p:sp>
      <p:sp>
        <p:nvSpPr>
          <p:cNvPr id="478" name="Google Shape;478;g1022a9acd81_0_18"/>
          <p:cNvSpPr txBox="1"/>
          <p:nvPr/>
        </p:nvSpPr>
        <p:spPr>
          <a:xfrm>
            <a:off x="11857440" y="6481180"/>
            <a:ext cx="390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Quattrocento Sans"/>
                <a:ea typeface="Quattrocento Sans"/>
                <a:cs typeface="Quattrocento Sans"/>
                <a:sym typeface="Quattrocento Sans"/>
              </a:rPr>
              <a:t>1</a:t>
            </a:r>
            <a:r>
              <a:rPr b="1" lang="en-US">
                <a:solidFill>
                  <a:schemeClr val="lt1"/>
                </a:solidFill>
                <a:latin typeface="Quattrocento Sans"/>
                <a:ea typeface="Quattrocento Sans"/>
                <a:cs typeface="Quattrocento Sans"/>
                <a:sym typeface="Quattrocento Sans"/>
              </a:rPr>
              <a:t>1</a:t>
            </a:r>
            <a:endParaRPr b="0" i="0" sz="1400" u="none" cap="none" strike="noStrike">
              <a:solidFill>
                <a:srgbClr val="000000"/>
              </a:solidFill>
              <a:latin typeface="Arial"/>
              <a:ea typeface="Arial"/>
              <a:cs typeface="Arial"/>
              <a:sym typeface="Arial"/>
            </a:endParaRPr>
          </a:p>
        </p:txBody>
      </p:sp>
      <p:sp>
        <p:nvSpPr>
          <p:cNvPr id="479" name="Google Shape;479;g1022a9acd81_0_18"/>
          <p:cNvSpPr txBox="1"/>
          <p:nvPr/>
        </p:nvSpPr>
        <p:spPr>
          <a:xfrm>
            <a:off x="498750" y="81500"/>
            <a:ext cx="8987700" cy="492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200"/>
              <a:buFont typeface="Arial"/>
              <a:buNone/>
            </a:pPr>
            <a:r>
              <a:rPr b="1" lang="en-US" sz="3200">
                <a:solidFill>
                  <a:srgbClr val="FFFFFF"/>
                </a:solidFill>
                <a:latin typeface="Century Gothic"/>
                <a:ea typeface="Century Gothic"/>
                <a:cs typeface="Century Gothic"/>
                <a:sym typeface="Century Gothic"/>
              </a:rPr>
              <a:t>Students with Disabilities Graphic Summary</a:t>
            </a:r>
            <a:endParaRPr b="0" i="0" sz="1200" u="none" cap="none" strike="noStrike">
              <a:solidFill>
                <a:srgbClr val="000000"/>
              </a:solidFill>
              <a:latin typeface="Arial"/>
              <a:ea typeface="Arial"/>
              <a:cs typeface="Arial"/>
              <a:sym typeface="Arial"/>
            </a:endParaRPr>
          </a:p>
        </p:txBody>
      </p:sp>
      <p:cxnSp>
        <p:nvCxnSpPr>
          <p:cNvPr id="480" name="Google Shape;480;g1022a9acd81_0_18"/>
          <p:cNvCxnSpPr/>
          <p:nvPr/>
        </p:nvCxnSpPr>
        <p:spPr>
          <a:xfrm>
            <a:off x="685686" y="2631729"/>
            <a:ext cx="1463100" cy="0"/>
          </a:xfrm>
          <a:prstGeom prst="straightConnector1">
            <a:avLst/>
          </a:prstGeom>
          <a:noFill/>
          <a:ln cap="flat" cmpd="sng" w="9525">
            <a:solidFill>
              <a:schemeClr val="lt1"/>
            </a:solidFill>
            <a:prstDash val="solid"/>
            <a:miter lim="800000"/>
            <a:headEnd len="sm" w="sm" type="none"/>
            <a:tailEnd len="sm" w="sm" type="none"/>
          </a:ln>
        </p:spPr>
      </p:cxnSp>
      <p:grpSp>
        <p:nvGrpSpPr>
          <p:cNvPr id="481" name="Google Shape;481;g1022a9acd81_0_18"/>
          <p:cNvGrpSpPr/>
          <p:nvPr/>
        </p:nvGrpSpPr>
        <p:grpSpPr>
          <a:xfrm>
            <a:off x="8881099" y="3621101"/>
            <a:ext cx="414492" cy="197065"/>
            <a:chOff x="4254500" y="2100263"/>
            <a:chExt cx="1906586" cy="906463"/>
          </a:xfrm>
        </p:grpSpPr>
        <p:sp>
          <p:nvSpPr>
            <p:cNvPr id="482" name="Google Shape;482;g1022a9acd81_0_18"/>
            <p:cNvSpPr/>
            <p:nvPr/>
          </p:nvSpPr>
          <p:spPr>
            <a:xfrm>
              <a:off x="4254500" y="2100263"/>
              <a:ext cx="1906586" cy="906463"/>
            </a:xfrm>
            <a:custGeom>
              <a:rect b="b" l="l" r="r" t="t"/>
              <a:pathLst>
                <a:path extrusionOk="0" h="970" w="2048">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3" name="Google Shape;483;g1022a9acd81_0_18"/>
            <p:cNvSpPr/>
            <p:nvPr/>
          </p:nvSpPr>
          <p:spPr>
            <a:xfrm>
              <a:off x="4752975" y="2598738"/>
              <a:ext cx="176213" cy="174625"/>
            </a:xfrm>
            <a:custGeom>
              <a:rect b="b" l="l" r="r" t="t"/>
              <a:pathLst>
                <a:path extrusionOk="0" h="186" w="19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84" name="Google Shape;484;g1022a9acd81_0_18"/>
            <p:cNvSpPr/>
            <p:nvPr/>
          </p:nvSpPr>
          <p:spPr>
            <a:xfrm>
              <a:off x="5486400" y="2330451"/>
              <a:ext cx="177800" cy="174625"/>
            </a:xfrm>
            <a:custGeom>
              <a:rect b="b" l="l" r="r" t="t"/>
              <a:pathLst>
                <a:path extrusionOk="0" h="186" w="19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pic>
        <p:nvPicPr>
          <p:cNvPr id="485" name="Google Shape;485;g1022a9acd81_0_18" title="Points scored"/>
          <p:cNvPicPr preferRelativeResize="0"/>
          <p:nvPr/>
        </p:nvPicPr>
        <p:blipFill>
          <a:blip r:embed="rId3">
            <a:alphaModFix/>
          </a:blip>
          <a:stretch>
            <a:fillRect/>
          </a:stretch>
        </p:blipFill>
        <p:spPr>
          <a:xfrm>
            <a:off x="1895775" y="1055375"/>
            <a:ext cx="8842809" cy="5467826"/>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g1022a9acd81_0_35"/>
          <p:cNvSpPr/>
          <p:nvPr/>
        </p:nvSpPr>
        <p:spPr>
          <a:xfrm>
            <a:off x="0" y="-58525"/>
            <a:ext cx="12690600" cy="1113900"/>
          </a:xfrm>
          <a:prstGeom prst="rect">
            <a:avLst/>
          </a:prstGeom>
          <a:solidFill>
            <a:srgbClr val="30353F">
              <a:alpha val="8549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491" name="Google Shape;491;g1022a9acd81_0_35"/>
          <p:cNvSpPr/>
          <p:nvPr/>
        </p:nvSpPr>
        <p:spPr>
          <a:xfrm rot="2700000">
            <a:off x="11788487" y="6333628"/>
            <a:ext cx="528314" cy="604135"/>
          </a:xfrm>
          <a:custGeom>
            <a:rect b="b" l="l" r="r" t="t"/>
            <a:pathLst>
              <a:path extrusionOk="0" h="1017114" w="889463">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98A3AD"/>
              </a:solidFill>
              <a:latin typeface="Quattrocento Sans"/>
              <a:ea typeface="Quattrocento Sans"/>
              <a:cs typeface="Quattrocento Sans"/>
              <a:sym typeface="Quattrocento Sans"/>
            </a:endParaRPr>
          </a:p>
        </p:txBody>
      </p:sp>
      <p:sp>
        <p:nvSpPr>
          <p:cNvPr id="492" name="Google Shape;492;g1022a9acd81_0_35"/>
          <p:cNvSpPr txBox="1"/>
          <p:nvPr/>
        </p:nvSpPr>
        <p:spPr>
          <a:xfrm>
            <a:off x="11857440" y="6481180"/>
            <a:ext cx="390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Quattrocento Sans"/>
                <a:ea typeface="Quattrocento Sans"/>
                <a:cs typeface="Quattrocento Sans"/>
                <a:sym typeface="Quattrocento Sans"/>
              </a:rPr>
              <a:t>1</a:t>
            </a:r>
            <a:r>
              <a:rPr b="1" lang="en-US">
                <a:solidFill>
                  <a:schemeClr val="lt1"/>
                </a:solidFill>
                <a:latin typeface="Quattrocento Sans"/>
                <a:ea typeface="Quattrocento Sans"/>
                <a:cs typeface="Quattrocento Sans"/>
                <a:sym typeface="Quattrocento Sans"/>
              </a:rPr>
              <a:t>1</a:t>
            </a:r>
            <a:endParaRPr b="0" i="0" sz="1400" u="none" cap="none" strike="noStrike">
              <a:solidFill>
                <a:srgbClr val="000000"/>
              </a:solidFill>
              <a:latin typeface="Arial"/>
              <a:ea typeface="Arial"/>
              <a:cs typeface="Arial"/>
              <a:sym typeface="Arial"/>
            </a:endParaRPr>
          </a:p>
        </p:txBody>
      </p:sp>
      <p:sp>
        <p:nvSpPr>
          <p:cNvPr id="493" name="Google Shape;493;g1022a9acd81_0_35"/>
          <p:cNvSpPr txBox="1"/>
          <p:nvPr/>
        </p:nvSpPr>
        <p:spPr>
          <a:xfrm>
            <a:off x="498750" y="81500"/>
            <a:ext cx="8987700" cy="4926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200"/>
              <a:buFont typeface="Arial"/>
              <a:buNone/>
            </a:pPr>
            <a:r>
              <a:rPr b="1" lang="en-US" sz="3200">
                <a:solidFill>
                  <a:srgbClr val="FFFFFF"/>
                </a:solidFill>
                <a:latin typeface="Century Gothic"/>
                <a:ea typeface="Century Gothic"/>
                <a:cs typeface="Century Gothic"/>
                <a:sym typeface="Century Gothic"/>
              </a:rPr>
              <a:t>Students with Disabilities Graphic Summary</a:t>
            </a:r>
            <a:endParaRPr b="0" i="0" sz="1200" u="none" cap="none" strike="noStrike">
              <a:solidFill>
                <a:srgbClr val="000000"/>
              </a:solidFill>
              <a:latin typeface="Arial"/>
              <a:ea typeface="Arial"/>
              <a:cs typeface="Arial"/>
              <a:sym typeface="Arial"/>
            </a:endParaRPr>
          </a:p>
        </p:txBody>
      </p:sp>
      <p:cxnSp>
        <p:nvCxnSpPr>
          <p:cNvPr id="494" name="Google Shape;494;g1022a9acd81_0_35"/>
          <p:cNvCxnSpPr/>
          <p:nvPr/>
        </p:nvCxnSpPr>
        <p:spPr>
          <a:xfrm>
            <a:off x="685686" y="2631729"/>
            <a:ext cx="1463100" cy="0"/>
          </a:xfrm>
          <a:prstGeom prst="straightConnector1">
            <a:avLst/>
          </a:prstGeom>
          <a:noFill/>
          <a:ln cap="flat" cmpd="sng" w="9525">
            <a:solidFill>
              <a:schemeClr val="lt1"/>
            </a:solidFill>
            <a:prstDash val="solid"/>
            <a:miter lim="800000"/>
            <a:headEnd len="sm" w="sm" type="none"/>
            <a:tailEnd len="sm" w="sm" type="none"/>
          </a:ln>
        </p:spPr>
      </p:cxnSp>
      <p:grpSp>
        <p:nvGrpSpPr>
          <p:cNvPr id="495" name="Google Shape;495;g1022a9acd81_0_35"/>
          <p:cNvGrpSpPr/>
          <p:nvPr/>
        </p:nvGrpSpPr>
        <p:grpSpPr>
          <a:xfrm>
            <a:off x="8881099" y="3621101"/>
            <a:ext cx="414492" cy="197065"/>
            <a:chOff x="4254500" y="2100263"/>
            <a:chExt cx="1906586" cy="906463"/>
          </a:xfrm>
        </p:grpSpPr>
        <p:sp>
          <p:nvSpPr>
            <p:cNvPr id="496" name="Google Shape;496;g1022a9acd81_0_35"/>
            <p:cNvSpPr/>
            <p:nvPr/>
          </p:nvSpPr>
          <p:spPr>
            <a:xfrm>
              <a:off x="4254500" y="2100263"/>
              <a:ext cx="1906586" cy="906463"/>
            </a:xfrm>
            <a:custGeom>
              <a:rect b="b" l="l" r="r" t="t"/>
              <a:pathLst>
                <a:path extrusionOk="0" h="970" w="2048">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97" name="Google Shape;497;g1022a9acd81_0_35"/>
            <p:cNvSpPr/>
            <p:nvPr/>
          </p:nvSpPr>
          <p:spPr>
            <a:xfrm>
              <a:off x="4752975" y="2598738"/>
              <a:ext cx="176213" cy="174625"/>
            </a:xfrm>
            <a:custGeom>
              <a:rect b="b" l="l" r="r" t="t"/>
              <a:pathLst>
                <a:path extrusionOk="0" h="186" w="19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498" name="Google Shape;498;g1022a9acd81_0_35"/>
            <p:cNvSpPr/>
            <p:nvPr/>
          </p:nvSpPr>
          <p:spPr>
            <a:xfrm>
              <a:off x="5486400" y="2330451"/>
              <a:ext cx="177800" cy="174625"/>
            </a:xfrm>
            <a:custGeom>
              <a:rect b="b" l="l" r="r" t="t"/>
              <a:pathLst>
                <a:path extrusionOk="0" h="186" w="19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pic>
        <p:nvPicPr>
          <p:cNvPr id="499" name="Google Shape;499;g1022a9acd81_0_35"/>
          <p:cNvPicPr preferRelativeResize="0"/>
          <p:nvPr/>
        </p:nvPicPr>
        <p:blipFill>
          <a:blip r:embed="rId3">
            <a:alphaModFix/>
          </a:blip>
          <a:stretch>
            <a:fillRect/>
          </a:stretch>
        </p:blipFill>
        <p:spPr>
          <a:xfrm>
            <a:off x="850463" y="1138738"/>
            <a:ext cx="10491069" cy="56502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g1022a9acd81_0_49"/>
          <p:cNvSpPr/>
          <p:nvPr/>
        </p:nvSpPr>
        <p:spPr>
          <a:xfrm>
            <a:off x="0" y="-58500"/>
            <a:ext cx="12192000" cy="1974300"/>
          </a:xfrm>
          <a:prstGeom prst="rect">
            <a:avLst/>
          </a:prstGeom>
          <a:solidFill>
            <a:srgbClr val="30353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lang="en-US" sz="4000">
                <a:solidFill>
                  <a:schemeClr val="lt1"/>
                </a:solidFill>
                <a:latin typeface="Quattrocento Sans"/>
                <a:ea typeface="Quattrocento Sans"/>
                <a:cs typeface="Quattrocento Sans"/>
                <a:sym typeface="Quattrocento Sans"/>
              </a:rPr>
              <a:t>S</a:t>
            </a:r>
            <a:r>
              <a:rPr b="1" lang="en-US" sz="4000">
                <a:solidFill>
                  <a:schemeClr val="lt1"/>
                </a:solidFill>
                <a:latin typeface="Quattrocento Sans"/>
                <a:ea typeface="Quattrocento Sans"/>
                <a:cs typeface="Quattrocento Sans"/>
                <a:sym typeface="Quattrocento Sans"/>
              </a:rPr>
              <a:t>ocioeconomically Disadvantaged students </a:t>
            </a:r>
            <a:endParaRPr b="1" sz="4000">
              <a:solidFill>
                <a:schemeClr val="lt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rPr b="1" lang="en-US" sz="3600">
                <a:solidFill>
                  <a:schemeClr val="lt1"/>
                </a:solidFill>
                <a:latin typeface="Quattrocento Sans"/>
                <a:ea typeface="Quattrocento Sans"/>
                <a:cs typeface="Quattrocento Sans"/>
                <a:sym typeface="Quattrocento Sans"/>
              </a:rPr>
              <a:t>Summary Table</a:t>
            </a:r>
            <a:endParaRPr b="1" sz="3600">
              <a:solidFill>
                <a:schemeClr val="lt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t/>
            </a:r>
            <a:endParaRPr b="1" sz="4000">
              <a:solidFill>
                <a:schemeClr val="lt1"/>
              </a:solidFill>
              <a:latin typeface="Quattrocento Sans"/>
              <a:ea typeface="Quattrocento Sans"/>
              <a:cs typeface="Quattrocento Sans"/>
              <a:sym typeface="Quattrocento Sans"/>
            </a:endParaRPr>
          </a:p>
        </p:txBody>
      </p:sp>
      <p:sp>
        <p:nvSpPr>
          <p:cNvPr id="505" name="Google Shape;505;g1022a9acd81_0_49"/>
          <p:cNvSpPr/>
          <p:nvPr/>
        </p:nvSpPr>
        <p:spPr>
          <a:xfrm rot="2700000">
            <a:off x="11788487" y="6333628"/>
            <a:ext cx="528314" cy="604135"/>
          </a:xfrm>
          <a:custGeom>
            <a:rect b="b" l="l" r="r" t="t"/>
            <a:pathLst>
              <a:path extrusionOk="0" h="1017114" w="889463">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98A3AD"/>
              </a:solidFill>
              <a:latin typeface="Quattrocento Sans"/>
              <a:ea typeface="Quattrocento Sans"/>
              <a:cs typeface="Quattrocento Sans"/>
              <a:sym typeface="Quattrocento Sans"/>
            </a:endParaRPr>
          </a:p>
        </p:txBody>
      </p:sp>
      <p:sp>
        <p:nvSpPr>
          <p:cNvPr id="506" name="Google Shape;506;g1022a9acd81_0_49"/>
          <p:cNvSpPr txBox="1"/>
          <p:nvPr/>
        </p:nvSpPr>
        <p:spPr>
          <a:xfrm>
            <a:off x="11857440" y="6481180"/>
            <a:ext cx="390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Quattrocento Sans"/>
                <a:ea typeface="Quattrocento Sans"/>
                <a:cs typeface="Quattrocento Sans"/>
                <a:sym typeface="Quattrocento Sans"/>
              </a:rPr>
              <a:t>1</a:t>
            </a:r>
            <a:r>
              <a:rPr b="1" lang="en-US">
                <a:solidFill>
                  <a:schemeClr val="lt1"/>
                </a:solidFill>
                <a:latin typeface="Quattrocento Sans"/>
                <a:ea typeface="Quattrocento Sans"/>
                <a:cs typeface="Quattrocento Sans"/>
                <a:sym typeface="Quattrocento Sans"/>
              </a:rPr>
              <a:t>1</a:t>
            </a:r>
            <a:endParaRPr b="0" i="0" sz="1400" u="none" cap="none" strike="noStrike">
              <a:solidFill>
                <a:srgbClr val="000000"/>
              </a:solidFill>
              <a:latin typeface="Arial"/>
              <a:ea typeface="Arial"/>
              <a:cs typeface="Arial"/>
              <a:sym typeface="Arial"/>
            </a:endParaRPr>
          </a:p>
        </p:txBody>
      </p:sp>
      <p:cxnSp>
        <p:nvCxnSpPr>
          <p:cNvPr id="507" name="Google Shape;507;g1022a9acd81_0_49"/>
          <p:cNvCxnSpPr/>
          <p:nvPr/>
        </p:nvCxnSpPr>
        <p:spPr>
          <a:xfrm>
            <a:off x="685686" y="2631729"/>
            <a:ext cx="1463100" cy="0"/>
          </a:xfrm>
          <a:prstGeom prst="straightConnector1">
            <a:avLst/>
          </a:prstGeom>
          <a:noFill/>
          <a:ln cap="flat" cmpd="sng" w="9525">
            <a:solidFill>
              <a:schemeClr val="lt1"/>
            </a:solidFill>
            <a:prstDash val="solid"/>
            <a:miter lim="800000"/>
            <a:headEnd len="sm" w="sm" type="none"/>
            <a:tailEnd len="sm" w="sm" type="none"/>
          </a:ln>
        </p:spPr>
      </p:cxnSp>
      <p:grpSp>
        <p:nvGrpSpPr>
          <p:cNvPr id="508" name="Google Shape;508;g1022a9acd81_0_49"/>
          <p:cNvGrpSpPr/>
          <p:nvPr/>
        </p:nvGrpSpPr>
        <p:grpSpPr>
          <a:xfrm>
            <a:off x="8881099" y="3621101"/>
            <a:ext cx="414492" cy="197065"/>
            <a:chOff x="4254500" y="2100263"/>
            <a:chExt cx="1906586" cy="906463"/>
          </a:xfrm>
        </p:grpSpPr>
        <p:sp>
          <p:nvSpPr>
            <p:cNvPr id="509" name="Google Shape;509;g1022a9acd81_0_49"/>
            <p:cNvSpPr/>
            <p:nvPr/>
          </p:nvSpPr>
          <p:spPr>
            <a:xfrm>
              <a:off x="4254500" y="2100263"/>
              <a:ext cx="1906586" cy="906463"/>
            </a:xfrm>
            <a:custGeom>
              <a:rect b="b" l="l" r="r" t="t"/>
              <a:pathLst>
                <a:path extrusionOk="0" h="970" w="2048">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10" name="Google Shape;510;g1022a9acd81_0_49"/>
            <p:cNvSpPr/>
            <p:nvPr/>
          </p:nvSpPr>
          <p:spPr>
            <a:xfrm>
              <a:off x="4752975" y="2598738"/>
              <a:ext cx="176213" cy="174625"/>
            </a:xfrm>
            <a:custGeom>
              <a:rect b="b" l="l" r="r" t="t"/>
              <a:pathLst>
                <a:path extrusionOk="0" h="186" w="19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11" name="Google Shape;511;g1022a9acd81_0_49"/>
            <p:cNvSpPr/>
            <p:nvPr/>
          </p:nvSpPr>
          <p:spPr>
            <a:xfrm>
              <a:off x="5486400" y="2330451"/>
              <a:ext cx="177800" cy="174625"/>
            </a:xfrm>
            <a:custGeom>
              <a:rect b="b" l="l" r="r" t="t"/>
              <a:pathLst>
                <a:path extrusionOk="0" h="186" w="19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sp>
        <p:nvSpPr>
          <p:cNvPr id="512" name="Google Shape;512;g1022a9acd81_0_49"/>
          <p:cNvSpPr/>
          <p:nvPr/>
        </p:nvSpPr>
        <p:spPr>
          <a:xfrm>
            <a:off x="150" y="5246475"/>
            <a:ext cx="12192000" cy="1542600"/>
          </a:xfrm>
          <a:prstGeom prst="rect">
            <a:avLst/>
          </a:prstGeom>
          <a:solidFill>
            <a:srgbClr val="CFCFCF">
              <a:alpha val="29409"/>
            </a:srgbClr>
          </a:solidFill>
          <a:ln>
            <a:noFill/>
          </a:ln>
        </p:spPr>
        <p:txBody>
          <a:bodyPr anchorCtr="0" anchor="ctr" bIns="45700" lIns="91425" spcFirstLastPara="1" rIns="91425" wrap="square" tIns="45700">
            <a:noAutofit/>
          </a:bodyPr>
          <a:lstStyle/>
          <a:p>
            <a:pPr indent="0" lvl="0" marL="0" marR="0" rtl="0" algn="just">
              <a:lnSpc>
                <a:spcPct val="100000"/>
              </a:lnSpc>
              <a:spcBef>
                <a:spcPts val="0"/>
              </a:spcBef>
              <a:spcAft>
                <a:spcPts val="0"/>
              </a:spcAft>
              <a:buNone/>
            </a:pPr>
            <a:r>
              <a:rPr lang="en-US" sz="2100">
                <a:solidFill>
                  <a:schemeClr val="dk1"/>
                </a:solidFill>
                <a:latin typeface="Quattrocento Sans"/>
                <a:ea typeface="Quattrocento Sans"/>
                <a:cs typeface="Quattrocento Sans"/>
                <a:sym typeface="Quattrocento Sans"/>
              </a:rPr>
              <a:t>From the summary table above, it’s obvious that covid doesn’t not effect the enrollment of students with disabilities significantly. As the percentage of enrollment doesn’t have display a huge difference.</a:t>
            </a:r>
            <a:endParaRPr sz="2100">
              <a:solidFill>
                <a:schemeClr val="dk1"/>
              </a:solidFill>
              <a:latin typeface="Quattrocento Sans"/>
              <a:ea typeface="Quattrocento Sans"/>
              <a:cs typeface="Quattrocento Sans"/>
              <a:sym typeface="Quattrocento Sans"/>
            </a:endParaRPr>
          </a:p>
        </p:txBody>
      </p:sp>
      <p:pic>
        <p:nvPicPr>
          <p:cNvPr id="513" name="Google Shape;513;g1022a9acd81_0_49"/>
          <p:cNvPicPr preferRelativeResize="0"/>
          <p:nvPr/>
        </p:nvPicPr>
        <p:blipFill>
          <a:blip r:embed="rId3">
            <a:alphaModFix/>
          </a:blip>
          <a:stretch>
            <a:fillRect/>
          </a:stretch>
        </p:blipFill>
        <p:spPr>
          <a:xfrm>
            <a:off x="0" y="2365284"/>
            <a:ext cx="12192000" cy="248840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g1022a9acd81_0_97"/>
          <p:cNvSpPr/>
          <p:nvPr/>
        </p:nvSpPr>
        <p:spPr>
          <a:xfrm>
            <a:off x="0" y="-58500"/>
            <a:ext cx="12192000" cy="1974300"/>
          </a:xfrm>
          <a:prstGeom prst="rect">
            <a:avLst/>
          </a:prstGeom>
          <a:solidFill>
            <a:srgbClr val="30353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lang="en-US" sz="4000">
                <a:solidFill>
                  <a:schemeClr val="lt1"/>
                </a:solidFill>
                <a:latin typeface="Quattrocento Sans"/>
                <a:ea typeface="Quattrocento Sans"/>
                <a:cs typeface="Quattrocento Sans"/>
                <a:sym typeface="Quattrocento Sans"/>
              </a:rPr>
              <a:t>Socioeconomically Disadvantaged students </a:t>
            </a:r>
            <a:endParaRPr b="1" sz="4000">
              <a:solidFill>
                <a:schemeClr val="lt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rPr b="1" lang="en-US" sz="3600">
                <a:solidFill>
                  <a:schemeClr val="lt1"/>
                </a:solidFill>
                <a:latin typeface="Quattrocento Sans"/>
                <a:ea typeface="Quattrocento Sans"/>
                <a:cs typeface="Quattrocento Sans"/>
                <a:sym typeface="Quattrocento Sans"/>
              </a:rPr>
              <a:t>Summary Table</a:t>
            </a:r>
            <a:endParaRPr b="1" sz="3600">
              <a:solidFill>
                <a:schemeClr val="lt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t/>
            </a:r>
            <a:endParaRPr b="1" sz="4000">
              <a:solidFill>
                <a:schemeClr val="lt1"/>
              </a:solidFill>
              <a:latin typeface="Quattrocento Sans"/>
              <a:ea typeface="Quattrocento Sans"/>
              <a:cs typeface="Quattrocento Sans"/>
              <a:sym typeface="Quattrocento Sans"/>
            </a:endParaRPr>
          </a:p>
        </p:txBody>
      </p:sp>
      <p:sp>
        <p:nvSpPr>
          <p:cNvPr id="519" name="Google Shape;519;g1022a9acd81_0_97"/>
          <p:cNvSpPr/>
          <p:nvPr/>
        </p:nvSpPr>
        <p:spPr>
          <a:xfrm rot="2700000">
            <a:off x="11788487" y="6333628"/>
            <a:ext cx="528314" cy="604135"/>
          </a:xfrm>
          <a:custGeom>
            <a:rect b="b" l="l" r="r" t="t"/>
            <a:pathLst>
              <a:path extrusionOk="0" h="1017114" w="889463">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98A3AD"/>
              </a:solidFill>
              <a:latin typeface="Quattrocento Sans"/>
              <a:ea typeface="Quattrocento Sans"/>
              <a:cs typeface="Quattrocento Sans"/>
              <a:sym typeface="Quattrocento Sans"/>
            </a:endParaRPr>
          </a:p>
        </p:txBody>
      </p:sp>
      <p:sp>
        <p:nvSpPr>
          <p:cNvPr id="520" name="Google Shape;520;g1022a9acd81_0_97"/>
          <p:cNvSpPr txBox="1"/>
          <p:nvPr/>
        </p:nvSpPr>
        <p:spPr>
          <a:xfrm>
            <a:off x="11857440" y="6481180"/>
            <a:ext cx="390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Quattrocento Sans"/>
                <a:ea typeface="Quattrocento Sans"/>
                <a:cs typeface="Quattrocento Sans"/>
                <a:sym typeface="Quattrocento Sans"/>
              </a:rPr>
              <a:t>1</a:t>
            </a:r>
            <a:r>
              <a:rPr b="1" lang="en-US">
                <a:solidFill>
                  <a:schemeClr val="lt1"/>
                </a:solidFill>
                <a:latin typeface="Quattrocento Sans"/>
                <a:ea typeface="Quattrocento Sans"/>
                <a:cs typeface="Quattrocento Sans"/>
                <a:sym typeface="Quattrocento Sans"/>
              </a:rPr>
              <a:t>1</a:t>
            </a:r>
            <a:endParaRPr b="0" i="0" sz="1400" u="none" cap="none" strike="noStrike">
              <a:solidFill>
                <a:srgbClr val="000000"/>
              </a:solidFill>
              <a:latin typeface="Arial"/>
              <a:ea typeface="Arial"/>
              <a:cs typeface="Arial"/>
              <a:sym typeface="Arial"/>
            </a:endParaRPr>
          </a:p>
        </p:txBody>
      </p:sp>
      <p:cxnSp>
        <p:nvCxnSpPr>
          <p:cNvPr id="521" name="Google Shape;521;g1022a9acd81_0_97"/>
          <p:cNvCxnSpPr/>
          <p:nvPr/>
        </p:nvCxnSpPr>
        <p:spPr>
          <a:xfrm>
            <a:off x="685686" y="2631729"/>
            <a:ext cx="1463100" cy="0"/>
          </a:xfrm>
          <a:prstGeom prst="straightConnector1">
            <a:avLst/>
          </a:prstGeom>
          <a:noFill/>
          <a:ln cap="flat" cmpd="sng" w="9525">
            <a:solidFill>
              <a:schemeClr val="lt1"/>
            </a:solidFill>
            <a:prstDash val="solid"/>
            <a:miter lim="800000"/>
            <a:headEnd len="sm" w="sm" type="none"/>
            <a:tailEnd len="sm" w="sm" type="none"/>
          </a:ln>
        </p:spPr>
      </p:cxnSp>
      <p:grpSp>
        <p:nvGrpSpPr>
          <p:cNvPr id="522" name="Google Shape;522;g1022a9acd81_0_97"/>
          <p:cNvGrpSpPr/>
          <p:nvPr/>
        </p:nvGrpSpPr>
        <p:grpSpPr>
          <a:xfrm>
            <a:off x="8881099" y="3621101"/>
            <a:ext cx="414492" cy="197065"/>
            <a:chOff x="4254500" y="2100263"/>
            <a:chExt cx="1906586" cy="906463"/>
          </a:xfrm>
        </p:grpSpPr>
        <p:sp>
          <p:nvSpPr>
            <p:cNvPr id="523" name="Google Shape;523;g1022a9acd81_0_97"/>
            <p:cNvSpPr/>
            <p:nvPr/>
          </p:nvSpPr>
          <p:spPr>
            <a:xfrm>
              <a:off x="4254500" y="2100263"/>
              <a:ext cx="1906586" cy="906463"/>
            </a:xfrm>
            <a:custGeom>
              <a:rect b="b" l="l" r="r" t="t"/>
              <a:pathLst>
                <a:path extrusionOk="0" h="970" w="2048">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24" name="Google Shape;524;g1022a9acd81_0_97"/>
            <p:cNvSpPr/>
            <p:nvPr/>
          </p:nvSpPr>
          <p:spPr>
            <a:xfrm>
              <a:off x="4752975" y="2598738"/>
              <a:ext cx="176213" cy="174625"/>
            </a:xfrm>
            <a:custGeom>
              <a:rect b="b" l="l" r="r" t="t"/>
              <a:pathLst>
                <a:path extrusionOk="0" h="186" w="19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25" name="Google Shape;525;g1022a9acd81_0_97"/>
            <p:cNvSpPr/>
            <p:nvPr/>
          </p:nvSpPr>
          <p:spPr>
            <a:xfrm>
              <a:off x="5486400" y="2330451"/>
              <a:ext cx="177800" cy="174625"/>
            </a:xfrm>
            <a:custGeom>
              <a:rect b="b" l="l" r="r" t="t"/>
              <a:pathLst>
                <a:path extrusionOk="0" h="186" w="19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sp>
        <p:nvSpPr>
          <p:cNvPr id="526" name="Google Shape;526;g1022a9acd81_0_97"/>
          <p:cNvSpPr/>
          <p:nvPr/>
        </p:nvSpPr>
        <p:spPr>
          <a:xfrm>
            <a:off x="150" y="4942200"/>
            <a:ext cx="12192000" cy="1846800"/>
          </a:xfrm>
          <a:prstGeom prst="rect">
            <a:avLst/>
          </a:prstGeom>
          <a:solidFill>
            <a:srgbClr val="CFCFCF">
              <a:alpha val="29409"/>
            </a:srgbClr>
          </a:solidFill>
          <a:ln>
            <a:noFill/>
          </a:ln>
        </p:spPr>
        <p:txBody>
          <a:bodyPr anchorCtr="0" anchor="ctr" bIns="45700" lIns="91425" spcFirstLastPara="1" rIns="91425" wrap="square" tIns="45700">
            <a:noAutofit/>
          </a:bodyPr>
          <a:lstStyle/>
          <a:p>
            <a:pPr indent="0" lvl="0" marL="0" rtl="0" algn="just">
              <a:spcBef>
                <a:spcPts val="0"/>
              </a:spcBef>
              <a:spcAft>
                <a:spcPts val="0"/>
              </a:spcAft>
              <a:buClr>
                <a:schemeClr val="dk1"/>
              </a:buClr>
              <a:buSzPts val="1100"/>
              <a:buFont typeface="Arial"/>
              <a:buNone/>
            </a:pPr>
            <a:r>
              <a:rPr lang="en-US" sz="2400">
                <a:solidFill>
                  <a:schemeClr val="dk1"/>
                </a:solidFill>
                <a:latin typeface="Quattrocento Sans"/>
                <a:ea typeface="Quattrocento Sans"/>
                <a:cs typeface="Quattrocento Sans"/>
                <a:sym typeface="Quattrocento Sans"/>
              </a:rPr>
              <a:t>From the summary table above, we have the average percentage difference from all counties in California of socioeconomically disadvantages students enrollment percentage is -0.41%.</a:t>
            </a:r>
            <a:endParaRPr sz="2400">
              <a:solidFill>
                <a:schemeClr val="dk1"/>
              </a:solidFill>
              <a:latin typeface="Quattrocento Sans"/>
              <a:ea typeface="Quattrocento Sans"/>
              <a:cs typeface="Quattrocento Sans"/>
              <a:sym typeface="Quattrocento Sans"/>
            </a:endParaRPr>
          </a:p>
          <a:p>
            <a:pPr indent="0" lvl="0" marL="0" marR="0" rtl="0" algn="just">
              <a:lnSpc>
                <a:spcPct val="100000"/>
              </a:lnSpc>
              <a:spcBef>
                <a:spcPts val="0"/>
              </a:spcBef>
              <a:spcAft>
                <a:spcPts val="0"/>
              </a:spcAft>
              <a:buNone/>
            </a:pPr>
            <a:r>
              <a:t/>
            </a:r>
            <a:endParaRPr sz="2100">
              <a:solidFill>
                <a:schemeClr val="dk1"/>
              </a:solidFill>
              <a:latin typeface="Quattrocento Sans"/>
              <a:ea typeface="Quattrocento Sans"/>
              <a:cs typeface="Quattrocento Sans"/>
              <a:sym typeface="Quattrocento Sans"/>
            </a:endParaRPr>
          </a:p>
        </p:txBody>
      </p:sp>
      <p:pic>
        <p:nvPicPr>
          <p:cNvPr id="527" name="Google Shape;527;g1022a9acd81_0_97"/>
          <p:cNvPicPr preferRelativeResize="0"/>
          <p:nvPr/>
        </p:nvPicPr>
        <p:blipFill>
          <a:blip r:embed="rId3">
            <a:alphaModFix/>
          </a:blip>
          <a:stretch>
            <a:fillRect/>
          </a:stretch>
        </p:blipFill>
        <p:spPr>
          <a:xfrm>
            <a:off x="150" y="2693789"/>
            <a:ext cx="12192000" cy="147042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sp>
        <p:nvSpPr>
          <p:cNvPr id="532" name="Google Shape;532;g1022a9acd81_0_111"/>
          <p:cNvSpPr/>
          <p:nvPr/>
        </p:nvSpPr>
        <p:spPr>
          <a:xfrm>
            <a:off x="0" y="-58500"/>
            <a:ext cx="12192000" cy="1658700"/>
          </a:xfrm>
          <a:prstGeom prst="rect">
            <a:avLst/>
          </a:prstGeom>
          <a:solidFill>
            <a:srgbClr val="30353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lang="en-US" sz="4000">
                <a:solidFill>
                  <a:schemeClr val="lt1"/>
                </a:solidFill>
                <a:latin typeface="Quattrocento Sans"/>
                <a:ea typeface="Quattrocento Sans"/>
                <a:cs typeface="Quattrocento Sans"/>
                <a:sym typeface="Quattrocento Sans"/>
              </a:rPr>
              <a:t>Socioeconomically Disadvantaged students </a:t>
            </a:r>
            <a:endParaRPr b="1" sz="4000">
              <a:solidFill>
                <a:schemeClr val="lt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rPr b="1" lang="en-US" sz="3600">
                <a:solidFill>
                  <a:schemeClr val="lt1"/>
                </a:solidFill>
                <a:latin typeface="Quattrocento Sans"/>
                <a:ea typeface="Quattrocento Sans"/>
                <a:cs typeface="Quattrocento Sans"/>
                <a:sym typeface="Quattrocento Sans"/>
              </a:rPr>
              <a:t>Graphic </a:t>
            </a:r>
            <a:r>
              <a:rPr b="1" lang="en-US" sz="3600">
                <a:solidFill>
                  <a:schemeClr val="lt1"/>
                </a:solidFill>
                <a:latin typeface="Quattrocento Sans"/>
                <a:ea typeface="Quattrocento Sans"/>
                <a:cs typeface="Quattrocento Sans"/>
                <a:sym typeface="Quattrocento Sans"/>
              </a:rPr>
              <a:t>Summary </a:t>
            </a:r>
            <a:endParaRPr b="1" sz="3600">
              <a:solidFill>
                <a:schemeClr val="lt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t/>
            </a:r>
            <a:endParaRPr b="1" sz="4000">
              <a:solidFill>
                <a:schemeClr val="lt1"/>
              </a:solidFill>
              <a:latin typeface="Quattrocento Sans"/>
              <a:ea typeface="Quattrocento Sans"/>
              <a:cs typeface="Quattrocento Sans"/>
              <a:sym typeface="Quattrocento Sans"/>
            </a:endParaRPr>
          </a:p>
        </p:txBody>
      </p:sp>
      <p:sp>
        <p:nvSpPr>
          <p:cNvPr id="533" name="Google Shape;533;g1022a9acd81_0_111"/>
          <p:cNvSpPr/>
          <p:nvPr/>
        </p:nvSpPr>
        <p:spPr>
          <a:xfrm rot="2700000">
            <a:off x="11788487" y="6333628"/>
            <a:ext cx="528314" cy="604135"/>
          </a:xfrm>
          <a:custGeom>
            <a:rect b="b" l="l" r="r" t="t"/>
            <a:pathLst>
              <a:path extrusionOk="0" h="1017114" w="889463">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98A3AD"/>
              </a:solidFill>
              <a:latin typeface="Quattrocento Sans"/>
              <a:ea typeface="Quattrocento Sans"/>
              <a:cs typeface="Quattrocento Sans"/>
              <a:sym typeface="Quattrocento Sans"/>
            </a:endParaRPr>
          </a:p>
        </p:txBody>
      </p:sp>
      <p:sp>
        <p:nvSpPr>
          <p:cNvPr id="534" name="Google Shape;534;g1022a9acd81_0_111"/>
          <p:cNvSpPr txBox="1"/>
          <p:nvPr/>
        </p:nvSpPr>
        <p:spPr>
          <a:xfrm>
            <a:off x="11857440" y="6481180"/>
            <a:ext cx="390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Quattrocento Sans"/>
                <a:ea typeface="Quattrocento Sans"/>
                <a:cs typeface="Quattrocento Sans"/>
                <a:sym typeface="Quattrocento Sans"/>
              </a:rPr>
              <a:t>1</a:t>
            </a:r>
            <a:r>
              <a:rPr b="1" lang="en-US">
                <a:solidFill>
                  <a:schemeClr val="lt1"/>
                </a:solidFill>
                <a:latin typeface="Quattrocento Sans"/>
                <a:ea typeface="Quattrocento Sans"/>
                <a:cs typeface="Quattrocento Sans"/>
                <a:sym typeface="Quattrocento Sans"/>
              </a:rPr>
              <a:t>1</a:t>
            </a:r>
            <a:endParaRPr b="0" i="0" sz="1400" u="none" cap="none" strike="noStrike">
              <a:solidFill>
                <a:srgbClr val="000000"/>
              </a:solidFill>
              <a:latin typeface="Arial"/>
              <a:ea typeface="Arial"/>
              <a:cs typeface="Arial"/>
              <a:sym typeface="Arial"/>
            </a:endParaRPr>
          </a:p>
        </p:txBody>
      </p:sp>
      <p:cxnSp>
        <p:nvCxnSpPr>
          <p:cNvPr id="535" name="Google Shape;535;g1022a9acd81_0_111"/>
          <p:cNvCxnSpPr/>
          <p:nvPr/>
        </p:nvCxnSpPr>
        <p:spPr>
          <a:xfrm>
            <a:off x="685686" y="2631729"/>
            <a:ext cx="1463100" cy="0"/>
          </a:xfrm>
          <a:prstGeom prst="straightConnector1">
            <a:avLst/>
          </a:prstGeom>
          <a:noFill/>
          <a:ln cap="flat" cmpd="sng" w="9525">
            <a:solidFill>
              <a:schemeClr val="lt1"/>
            </a:solidFill>
            <a:prstDash val="solid"/>
            <a:miter lim="800000"/>
            <a:headEnd len="sm" w="sm" type="none"/>
            <a:tailEnd len="sm" w="sm" type="none"/>
          </a:ln>
        </p:spPr>
      </p:cxnSp>
      <p:grpSp>
        <p:nvGrpSpPr>
          <p:cNvPr id="536" name="Google Shape;536;g1022a9acd81_0_111"/>
          <p:cNvGrpSpPr/>
          <p:nvPr/>
        </p:nvGrpSpPr>
        <p:grpSpPr>
          <a:xfrm>
            <a:off x="8881099" y="3621101"/>
            <a:ext cx="414492" cy="197065"/>
            <a:chOff x="4254500" y="2100263"/>
            <a:chExt cx="1906586" cy="906463"/>
          </a:xfrm>
        </p:grpSpPr>
        <p:sp>
          <p:nvSpPr>
            <p:cNvPr id="537" name="Google Shape;537;g1022a9acd81_0_111"/>
            <p:cNvSpPr/>
            <p:nvPr/>
          </p:nvSpPr>
          <p:spPr>
            <a:xfrm>
              <a:off x="4254500" y="2100263"/>
              <a:ext cx="1906586" cy="906463"/>
            </a:xfrm>
            <a:custGeom>
              <a:rect b="b" l="l" r="r" t="t"/>
              <a:pathLst>
                <a:path extrusionOk="0" h="970" w="2048">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38" name="Google Shape;538;g1022a9acd81_0_111"/>
            <p:cNvSpPr/>
            <p:nvPr/>
          </p:nvSpPr>
          <p:spPr>
            <a:xfrm>
              <a:off x="4752975" y="2598738"/>
              <a:ext cx="176213" cy="174625"/>
            </a:xfrm>
            <a:custGeom>
              <a:rect b="b" l="l" r="r" t="t"/>
              <a:pathLst>
                <a:path extrusionOk="0" h="186" w="19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39" name="Google Shape;539;g1022a9acd81_0_111"/>
            <p:cNvSpPr/>
            <p:nvPr/>
          </p:nvSpPr>
          <p:spPr>
            <a:xfrm>
              <a:off x="5486400" y="2330451"/>
              <a:ext cx="177800" cy="174625"/>
            </a:xfrm>
            <a:custGeom>
              <a:rect b="b" l="l" r="r" t="t"/>
              <a:pathLst>
                <a:path extrusionOk="0" h="186" w="19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pic>
        <p:nvPicPr>
          <p:cNvPr id="540" name="Google Shape;540;g1022a9acd81_0_111" title="Points scored"/>
          <p:cNvPicPr preferRelativeResize="0"/>
          <p:nvPr/>
        </p:nvPicPr>
        <p:blipFill>
          <a:blip r:embed="rId3">
            <a:alphaModFix/>
          </a:blip>
          <a:stretch>
            <a:fillRect/>
          </a:stretch>
        </p:blipFill>
        <p:spPr>
          <a:xfrm>
            <a:off x="1917212" y="1690250"/>
            <a:ext cx="8357574" cy="51677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sp>
        <p:nvSpPr>
          <p:cNvPr id="545" name="Google Shape;545;g1022a9acd81_0_126"/>
          <p:cNvSpPr/>
          <p:nvPr/>
        </p:nvSpPr>
        <p:spPr>
          <a:xfrm>
            <a:off x="0" y="-58500"/>
            <a:ext cx="12192000" cy="1658700"/>
          </a:xfrm>
          <a:prstGeom prst="rect">
            <a:avLst/>
          </a:prstGeom>
          <a:solidFill>
            <a:srgbClr val="30353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lang="en-US" sz="4000">
                <a:solidFill>
                  <a:schemeClr val="lt1"/>
                </a:solidFill>
                <a:latin typeface="Quattrocento Sans"/>
                <a:ea typeface="Quattrocento Sans"/>
                <a:cs typeface="Quattrocento Sans"/>
                <a:sym typeface="Quattrocento Sans"/>
              </a:rPr>
              <a:t>Socioeconomically Disadvantaged students </a:t>
            </a:r>
            <a:endParaRPr b="1" sz="4000">
              <a:solidFill>
                <a:schemeClr val="lt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rPr b="1" lang="en-US" sz="3600">
                <a:solidFill>
                  <a:schemeClr val="lt1"/>
                </a:solidFill>
                <a:latin typeface="Quattrocento Sans"/>
                <a:ea typeface="Quattrocento Sans"/>
                <a:cs typeface="Quattrocento Sans"/>
                <a:sym typeface="Quattrocento Sans"/>
              </a:rPr>
              <a:t>Graphic Summary </a:t>
            </a:r>
            <a:endParaRPr b="1" sz="3600">
              <a:solidFill>
                <a:schemeClr val="lt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t/>
            </a:r>
            <a:endParaRPr b="1" sz="4000">
              <a:solidFill>
                <a:schemeClr val="lt1"/>
              </a:solidFill>
              <a:latin typeface="Quattrocento Sans"/>
              <a:ea typeface="Quattrocento Sans"/>
              <a:cs typeface="Quattrocento Sans"/>
              <a:sym typeface="Quattrocento Sans"/>
            </a:endParaRPr>
          </a:p>
        </p:txBody>
      </p:sp>
      <p:sp>
        <p:nvSpPr>
          <p:cNvPr id="546" name="Google Shape;546;g1022a9acd81_0_126"/>
          <p:cNvSpPr/>
          <p:nvPr/>
        </p:nvSpPr>
        <p:spPr>
          <a:xfrm rot="2700000">
            <a:off x="11788487" y="6333628"/>
            <a:ext cx="528314" cy="604135"/>
          </a:xfrm>
          <a:custGeom>
            <a:rect b="b" l="l" r="r" t="t"/>
            <a:pathLst>
              <a:path extrusionOk="0" h="1017114" w="889463">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98A3AD"/>
              </a:solidFill>
              <a:latin typeface="Quattrocento Sans"/>
              <a:ea typeface="Quattrocento Sans"/>
              <a:cs typeface="Quattrocento Sans"/>
              <a:sym typeface="Quattrocento Sans"/>
            </a:endParaRPr>
          </a:p>
        </p:txBody>
      </p:sp>
      <p:sp>
        <p:nvSpPr>
          <p:cNvPr id="547" name="Google Shape;547;g1022a9acd81_0_126"/>
          <p:cNvSpPr txBox="1"/>
          <p:nvPr/>
        </p:nvSpPr>
        <p:spPr>
          <a:xfrm>
            <a:off x="11857440" y="6481180"/>
            <a:ext cx="390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Quattrocento Sans"/>
                <a:ea typeface="Quattrocento Sans"/>
                <a:cs typeface="Quattrocento Sans"/>
                <a:sym typeface="Quattrocento Sans"/>
              </a:rPr>
              <a:t>1</a:t>
            </a:r>
            <a:r>
              <a:rPr b="1" lang="en-US">
                <a:solidFill>
                  <a:schemeClr val="lt1"/>
                </a:solidFill>
                <a:latin typeface="Quattrocento Sans"/>
                <a:ea typeface="Quattrocento Sans"/>
                <a:cs typeface="Quattrocento Sans"/>
                <a:sym typeface="Quattrocento Sans"/>
              </a:rPr>
              <a:t>1</a:t>
            </a:r>
            <a:endParaRPr b="0" i="0" sz="1400" u="none" cap="none" strike="noStrike">
              <a:solidFill>
                <a:srgbClr val="000000"/>
              </a:solidFill>
              <a:latin typeface="Arial"/>
              <a:ea typeface="Arial"/>
              <a:cs typeface="Arial"/>
              <a:sym typeface="Arial"/>
            </a:endParaRPr>
          </a:p>
        </p:txBody>
      </p:sp>
      <p:cxnSp>
        <p:nvCxnSpPr>
          <p:cNvPr id="548" name="Google Shape;548;g1022a9acd81_0_126"/>
          <p:cNvCxnSpPr/>
          <p:nvPr/>
        </p:nvCxnSpPr>
        <p:spPr>
          <a:xfrm>
            <a:off x="685686" y="2631729"/>
            <a:ext cx="1463100" cy="0"/>
          </a:xfrm>
          <a:prstGeom prst="straightConnector1">
            <a:avLst/>
          </a:prstGeom>
          <a:noFill/>
          <a:ln cap="flat" cmpd="sng" w="9525">
            <a:solidFill>
              <a:schemeClr val="lt1"/>
            </a:solidFill>
            <a:prstDash val="solid"/>
            <a:miter lim="800000"/>
            <a:headEnd len="sm" w="sm" type="none"/>
            <a:tailEnd len="sm" w="sm" type="none"/>
          </a:ln>
        </p:spPr>
      </p:cxnSp>
      <p:grpSp>
        <p:nvGrpSpPr>
          <p:cNvPr id="549" name="Google Shape;549;g1022a9acd81_0_126"/>
          <p:cNvGrpSpPr/>
          <p:nvPr/>
        </p:nvGrpSpPr>
        <p:grpSpPr>
          <a:xfrm>
            <a:off x="8881099" y="3621101"/>
            <a:ext cx="414492" cy="197065"/>
            <a:chOff x="4254500" y="2100263"/>
            <a:chExt cx="1906586" cy="906463"/>
          </a:xfrm>
        </p:grpSpPr>
        <p:sp>
          <p:nvSpPr>
            <p:cNvPr id="550" name="Google Shape;550;g1022a9acd81_0_126"/>
            <p:cNvSpPr/>
            <p:nvPr/>
          </p:nvSpPr>
          <p:spPr>
            <a:xfrm>
              <a:off x="4254500" y="2100263"/>
              <a:ext cx="1906586" cy="906463"/>
            </a:xfrm>
            <a:custGeom>
              <a:rect b="b" l="l" r="r" t="t"/>
              <a:pathLst>
                <a:path extrusionOk="0" h="970" w="2048">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51" name="Google Shape;551;g1022a9acd81_0_126"/>
            <p:cNvSpPr/>
            <p:nvPr/>
          </p:nvSpPr>
          <p:spPr>
            <a:xfrm>
              <a:off x="4752975" y="2598738"/>
              <a:ext cx="176213" cy="174625"/>
            </a:xfrm>
            <a:custGeom>
              <a:rect b="b" l="l" r="r" t="t"/>
              <a:pathLst>
                <a:path extrusionOk="0" h="186" w="19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52" name="Google Shape;552;g1022a9acd81_0_126"/>
            <p:cNvSpPr/>
            <p:nvPr/>
          </p:nvSpPr>
          <p:spPr>
            <a:xfrm>
              <a:off x="5486400" y="2330451"/>
              <a:ext cx="177800" cy="174625"/>
            </a:xfrm>
            <a:custGeom>
              <a:rect b="b" l="l" r="r" t="t"/>
              <a:pathLst>
                <a:path extrusionOk="0" h="186" w="19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pic>
        <p:nvPicPr>
          <p:cNvPr id="553" name="Google Shape;553;g1022a9acd81_0_126"/>
          <p:cNvPicPr preferRelativeResize="0"/>
          <p:nvPr/>
        </p:nvPicPr>
        <p:blipFill>
          <a:blip r:embed="rId3">
            <a:alphaModFix/>
          </a:blip>
          <a:stretch>
            <a:fillRect/>
          </a:stretch>
        </p:blipFill>
        <p:spPr>
          <a:xfrm>
            <a:off x="1356275" y="1600201"/>
            <a:ext cx="9479460" cy="51054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pic>
        <p:nvPicPr>
          <p:cNvPr id="558" name="Google Shape;558;gfbcdc11262_1_19"/>
          <p:cNvPicPr preferRelativeResize="0"/>
          <p:nvPr/>
        </p:nvPicPr>
        <p:blipFill rotWithShape="1">
          <a:blip r:embed="rId3">
            <a:alphaModFix/>
          </a:blip>
          <a:srcRect b="0" l="0" r="0" t="0"/>
          <a:stretch/>
        </p:blipFill>
        <p:spPr>
          <a:xfrm>
            <a:off x="0" y="2"/>
            <a:ext cx="12192000" cy="6857999"/>
          </a:xfrm>
          <a:custGeom>
            <a:rect b="b" l="l" r="r" t="t"/>
            <a:pathLst>
              <a:path extrusionOk="0" h="6857999" w="12192000">
                <a:moveTo>
                  <a:pt x="0" y="0"/>
                </a:moveTo>
                <a:lnTo>
                  <a:pt x="12192000" y="0"/>
                </a:lnTo>
                <a:lnTo>
                  <a:pt x="12192000" y="6857999"/>
                </a:lnTo>
                <a:lnTo>
                  <a:pt x="0" y="6857999"/>
                </a:lnTo>
                <a:close/>
              </a:path>
            </a:pathLst>
          </a:custGeom>
          <a:noFill/>
          <a:ln>
            <a:noFill/>
          </a:ln>
        </p:spPr>
      </p:pic>
      <p:sp>
        <p:nvSpPr>
          <p:cNvPr id="559" name="Google Shape;559;gfbcdc11262_1_19"/>
          <p:cNvSpPr/>
          <p:nvPr/>
        </p:nvSpPr>
        <p:spPr>
          <a:xfrm>
            <a:off x="0" y="0"/>
            <a:ext cx="12192000" cy="6858000"/>
          </a:xfrm>
          <a:prstGeom prst="rect">
            <a:avLst/>
          </a:prstGeom>
          <a:gradFill>
            <a:gsLst>
              <a:gs pos="0">
                <a:srgbClr val="1F2229">
                  <a:alpha val="91372"/>
                </a:srgbClr>
              </a:gs>
              <a:gs pos="20000">
                <a:srgbClr val="1F2229">
                  <a:alpha val="91372"/>
                </a:srgbClr>
              </a:gs>
              <a:gs pos="100000">
                <a:srgbClr val="1F2229">
                  <a:alpha val="60000"/>
                </a:srgbClr>
              </a:gs>
            </a:gsLst>
            <a:lin ang="16200038"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grpSp>
        <p:nvGrpSpPr>
          <p:cNvPr id="560" name="Google Shape;560;gfbcdc11262_1_19"/>
          <p:cNvGrpSpPr/>
          <p:nvPr/>
        </p:nvGrpSpPr>
        <p:grpSpPr>
          <a:xfrm>
            <a:off x="2757695" y="1626910"/>
            <a:ext cx="6676626" cy="3604005"/>
            <a:chOff x="2162629" y="1305681"/>
            <a:chExt cx="7866886" cy="4246500"/>
          </a:xfrm>
        </p:grpSpPr>
        <p:sp>
          <p:nvSpPr>
            <p:cNvPr id="561" name="Google Shape;561;gfbcdc11262_1_19"/>
            <p:cNvSpPr/>
            <p:nvPr/>
          </p:nvSpPr>
          <p:spPr>
            <a:xfrm>
              <a:off x="5782715" y="1305681"/>
              <a:ext cx="4246800" cy="4246500"/>
            </a:xfrm>
            <a:prstGeom prst="ellipse">
              <a:avLst/>
            </a:prstGeom>
            <a:solidFill>
              <a:srgbClr val="43CDD9">
                <a:alpha val="294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562" name="Google Shape;562;gfbcdc11262_1_19"/>
            <p:cNvSpPr/>
            <p:nvPr/>
          </p:nvSpPr>
          <p:spPr>
            <a:xfrm>
              <a:off x="2162629" y="1305681"/>
              <a:ext cx="4246800" cy="4246500"/>
            </a:xfrm>
            <a:prstGeom prst="ellipse">
              <a:avLst/>
            </a:prstGeom>
            <a:solidFill>
              <a:srgbClr val="43CDD9">
                <a:alpha val="294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grpSp>
      <p:sp>
        <p:nvSpPr>
          <p:cNvPr id="563" name="Google Shape;563;gfbcdc11262_1_19"/>
          <p:cNvSpPr/>
          <p:nvPr/>
        </p:nvSpPr>
        <p:spPr>
          <a:xfrm>
            <a:off x="3456507" y="789512"/>
            <a:ext cx="5279100" cy="5279100"/>
          </a:xfrm>
          <a:prstGeom prst="ellipse">
            <a:avLst/>
          </a:prstGeom>
          <a:solidFill>
            <a:schemeClr val="lt1">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564" name="Google Shape;564;gfbcdc11262_1_19"/>
          <p:cNvSpPr/>
          <p:nvPr/>
        </p:nvSpPr>
        <p:spPr>
          <a:xfrm>
            <a:off x="3879010" y="1212017"/>
            <a:ext cx="4434000" cy="4434000"/>
          </a:xfrm>
          <a:prstGeom prst="ellipse">
            <a:avLst/>
          </a:prstGeom>
          <a:solidFill>
            <a:schemeClr val="lt1">
              <a:alpha val="2940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565" name="Google Shape;565;gfbcdc11262_1_19"/>
          <p:cNvSpPr txBox="1"/>
          <p:nvPr/>
        </p:nvSpPr>
        <p:spPr>
          <a:xfrm>
            <a:off x="4381688" y="2690143"/>
            <a:ext cx="3428700" cy="1477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4800"/>
              <a:buFont typeface="Arial"/>
              <a:buNone/>
            </a:pPr>
            <a:r>
              <a:rPr b="1" lang="en-US" sz="4800">
                <a:solidFill>
                  <a:srgbClr val="FFFFFF"/>
                </a:solidFill>
                <a:latin typeface="Century Gothic"/>
                <a:ea typeface="Century Gothic"/>
                <a:cs typeface="Century Gothic"/>
                <a:sym typeface="Century Gothic"/>
              </a:rPr>
              <a:t>COVID vs.</a:t>
            </a:r>
            <a:endParaRPr b="1" sz="4800">
              <a:solidFill>
                <a:srgbClr val="FFFFFF"/>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rgbClr val="000000"/>
              </a:buClr>
              <a:buSzPts val="4800"/>
              <a:buFont typeface="Arial"/>
              <a:buNone/>
            </a:pPr>
            <a:r>
              <a:rPr b="1" lang="en-US" sz="4800">
                <a:solidFill>
                  <a:srgbClr val="FFFFFF"/>
                </a:solidFill>
                <a:latin typeface="Century Gothic"/>
                <a:ea typeface="Century Gothic"/>
                <a:cs typeface="Century Gothic"/>
                <a:sym typeface="Century Gothic"/>
              </a:rPr>
              <a:t>Enrollment</a:t>
            </a:r>
            <a:endParaRPr b="1" sz="4800">
              <a:solidFill>
                <a:srgbClr val="FFFFFF"/>
              </a:solidFill>
              <a:latin typeface="Century Gothic"/>
              <a:ea typeface="Century Gothic"/>
              <a:cs typeface="Century Gothic"/>
              <a:sym typeface="Century Gothic"/>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3"/>
          <p:cNvSpPr txBox="1"/>
          <p:nvPr/>
        </p:nvSpPr>
        <p:spPr>
          <a:xfrm>
            <a:off x="4135530" y="165381"/>
            <a:ext cx="3920946" cy="492443"/>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30353F"/>
                </a:solidFill>
                <a:latin typeface="Century Gothic"/>
                <a:ea typeface="Century Gothic"/>
                <a:cs typeface="Century Gothic"/>
                <a:sym typeface="Century Gothic"/>
              </a:rPr>
              <a:t>Research Questions</a:t>
            </a:r>
            <a:endParaRPr b="0" i="0" sz="1400" u="none" cap="none" strike="noStrike">
              <a:solidFill>
                <a:srgbClr val="000000"/>
              </a:solidFill>
              <a:latin typeface="Arial"/>
              <a:ea typeface="Arial"/>
              <a:cs typeface="Arial"/>
              <a:sym typeface="Arial"/>
            </a:endParaRPr>
          </a:p>
        </p:txBody>
      </p:sp>
      <p:sp>
        <p:nvSpPr>
          <p:cNvPr id="136" name="Google Shape;136;p3"/>
          <p:cNvSpPr/>
          <p:nvPr/>
        </p:nvSpPr>
        <p:spPr>
          <a:xfrm>
            <a:off x="1052276" y="854232"/>
            <a:ext cx="10087448" cy="5626948"/>
          </a:xfrm>
          <a:prstGeom prst="rect">
            <a:avLst/>
          </a:prstGeom>
          <a:solidFill>
            <a:srgbClr val="CFCFCF">
              <a:alpha val="29411"/>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200"/>
              <a:buFont typeface="Arial"/>
              <a:buChar char="•"/>
            </a:pPr>
            <a:r>
              <a:rPr b="0" i="0" lang="en-US" sz="2200" u="none" cap="none" strike="noStrike">
                <a:solidFill>
                  <a:schemeClr val="dk1"/>
                </a:solidFill>
                <a:latin typeface="Quattrocento Sans"/>
                <a:ea typeface="Quattrocento Sans"/>
                <a:cs typeface="Quattrocento Sans"/>
                <a:sym typeface="Quattrocento Sans"/>
              </a:rPr>
              <a:t>What was the significant change of enrollment pre-Covid vs during Covid?</a:t>
            </a:r>
            <a:endParaRPr b="0" i="0" sz="2200" u="none" cap="none" strike="noStrike">
              <a:solidFill>
                <a:schemeClr val="dk1"/>
              </a:solidFill>
              <a:latin typeface="Quattrocento Sans"/>
              <a:ea typeface="Quattrocento Sans"/>
              <a:cs typeface="Quattrocento Sans"/>
              <a:sym typeface="Quattrocento Sans"/>
            </a:endParaRPr>
          </a:p>
          <a:p>
            <a:pPr indent="0" lvl="0" marL="457200" marR="0" rtl="0" algn="l">
              <a:lnSpc>
                <a:spcPct val="100000"/>
              </a:lnSpc>
              <a:spcBef>
                <a:spcPts val="0"/>
              </a:spcBef>
              <a:spcAft>
                <a:spcPts val="0"/>
              </a:spcAft>
              <a:buNone/>
            </a:pPr>
            <a:r>
              <a:t/>
            </a:r>
            <a:endParaRPr sz="2200">
              <a:solidFill>
                <a:schemeClr val="dk1"/>
              </a:solidFill>
              <a:latin typeface="Quattrocento Sans"/>
              <a:ea typeface="Quattrocento Sans"/>
              <a:cs typeface="Quattrocento Sans"/>
              <a:sym typeface="Quattrocento Sans"/>
            </a:endParaRPr>
          </a:p>
          <a:p>
            <a:pPr indent="-285750" lvl="0" marL="285750" marR="0" rtl="0" algn="l">
              <a:lnSpc>
                <a:spcPct val="100000"/>
              </a:lnSpc>
              <a:spcBef>
                <a:spcPts val="0"/>
              </a:spcBef>
              <a:spcAft>
                <a:spcPts val="0"/>
              </a:spcAft>
              <a:buClr>
                <a:schemeClr val="dk1"/>
              </a:buClr>
              <a:buSzPts val="2200"/>
              <a:buFont typeface="Arial"/>
              <a:buChar char="•"/>
            </a:pPr>
            <a:r>
              <a:rPr b="0" i="0" lang="en-US" sz="2200" u="none" cap="none" strike="noStrike">
                <a:solidFill>
                  <a:schemeClr val="dk1"/>
                </a:solidFill>
                <a:latin typeface="Quattrocento Sans"/>
                <a:ea typeface="Quattrocento Sans"/>
                <a:cs typeface="Quattrocento Sans"/>
                <a:sym typeface="Quattrocento Sans"/>
              </a:rPr>
              <a:t>Did enrollment numbers change </a:t>
            </a:r>
            <a:r>
              <a:rPr lang="en-US" sz="2200">
                <a:solidFill>
                  <a:schemeClr val="dk1"/>
                </a:solidFill>
                <a:latin typeface="Quattrocento Sans"/>
                <a:ea typeface="Quattrocento Sans"/>
                <a:cs typeface="Quattrocento Sans"/>
                <a:sym typeface="Quattrocento Sans"/>
              </a:rPr>
              <a:t>more for specific</a:t>
            </a:r>
            <a:r>
              <a:rPr b="0" i="0" lang="en-US" sz="2200" u="none" cap="none" strike="noStrike">
                <a:solidFill>
                  <a:schemeClr val="dk1"/>
                </a:solidFill>
                <a:latin typeface="Quattrocento Sans"/>
                <a:ea typeface="Quattrocento Sans"/>
                <a:cs typeface="Quattrocento Sans"/>
                <a:sym typeface="Quattrocento Sans"/>
              </a:rPr>
              <a:t> demographics?</a:t>
            </a:r>
            <a:endParaRPr b="0" i="0" sz="2200" u="none" cap="none" strike="noStrike">
              <a:solidFill>
                <a:schemeClr val="dk1"/>
              </a:solidFill>
              <a:latin typeface="Quattrocento Sans"/>
              <a:ea typeface="Quattrocento Sans"/>
              <a:cs typeface="Quattrocento Sans"/>
              <a:sym typeface="Quattrocento Sans"/>
            </a:endParaRPr>
          </a:p>
          <a:p>
            <a:pPr indent="0" lvl="0" marL="457200" marR="0" rtl="0" algn="l">
              <a:lnSpc>
                <a:spcPct val="100000"/>
              </a:lnSpc>
              <a:spcBef>
                <a:spcPts val="0"/>
              </a:spcBef>
              <a:spcAft>
                <a:spcPts val="0"/>
              </a:spcAft>
              <a:buNone/>
            </a:pPr>
            <a:r>
              <a:t/>
            </a:r>
            <a:endParaRPr sz="2200">
              <a:solidFill>
                <a:schemeClr val="dk1"/>
              </a:solidFill>
              <a:latin typeface="Quattrocento Sans"/>
              <a:ea typeface="Quattrocento Sans"/>
              <a:cs typeface="Quattrocento Sans"/>
              <a:sym typeface="Quattrocento Sans"/>
            </a:endParaRPr>
          </a:p>
          <a:p>
            <a:pPr indent="-285750" lvl="0" marL="285750" marR="0" rtl="0" algn="l">
              <a:lnSpc>
                <a:spcPct val="100000"/>
              </a:lnSpc>
              <a:spcBef>
                <a:spcPts val="0"/>
              </a:spcBef>
              <a:spcAft>
                <a:spcPts val="0"/>
              </a:spcAft>
              <a:buClr>
                <a:schemeClr val="dk1"/>
              </a:buClr>
              <a:buSzPts val="2200"/>
              <a:buFont typeface="Arial"/>
              <a:buChar char="•"/>
            </a:pPr>
            <a:r>
              <a:rPr b="0" i="0" lang="en-US" sz="2200" u="none" cap="none" strike="noStrike">
                <a:solidFill>
                  <a:schemeClr val="dk1"/>
                </a:solidFill>
                <a:latin typeface="Quattrocento Sans"/>
                <a:ea typeface="Quattrocento Sans"/>
                <a:cs typeface="Quattrocento Sans"/>
                <a:sym typeface="Quattrocento Sans"/>
              </a:rPr>
              <a:t>Is there a correlation between COVID cases vs students enrolled?</a:t>
            </a:r>
            <a:endParaRPr b="0" i="0" sz="1800" u="none" cap="none" strike="noStrike">
              <a:solidFill>
                <a:srgbClr val="000000"/>
              </a:solidFill>
              <a:latin typeface="Arial"/>
              <a:ea typeface="Arial"/>
              <a:cs typeface="Arial"/>
              <a:sym typeface="Arial"/>
            </a:endParaRPr>
          </a:p>
        </p:txBody>
      </p:sp>
      <p:sp>
        <p:nvSpPr>
          <p:cNvPr id="137" name="Google Shape;137;p3"/>
          <p:cNvSpPr/>
          <p:nvPr/>
        </p:nvSpPr>
        <p:spPr>
          <a:xfrm rot="2700000">
            <a:off x="11788943" y="6333474"/>
            <a:ext cx="527486" cy="603188"/>
          </a:xfrm>
          <a:custGeom>
            <a:rect b="b" l="l" r="r" t="t"/>
            <a:pathLst>
              <a:path extrusionOk="0" h="1017114" w="889463">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98A3AD"/>
              </a:solidFill>
              <a:latin typeface="Quattrocento Sans"/>
              <a:ea typeface="Quattrocento Sans"/>
              <a:cs typeface="Quattrocento Sans"/>
              <a:sym typeface="Quattrocento Sans"/>
            </a:endParaRPr>
          </a:p>
        </p:txBody>
      </p:sp>
      <p:sp>
        <p:nvSpPr>
          <p:cNvPr id="138" name="Google Shape;138;p3"/>
          <p:cNvSpPr txBox="1"/>
          <p:nvPr/>
        </p:nvSpPr>
        <p:spPr>
          <a:xfrm>
            <a:off x="11907454" y="6481180"/>
            <a:ext cx="27764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Quattrocento Sans"/>
                <a:ea typeface="Quattrocento Sans"/>
                <a:cs typeface="Quattrocento Sans"/>
                <a:sym typeface="Quattrocento Sans"/>
              </a:rPr>
              <a:t>3</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gfbcdc11262_0_31"/>
          <p:cNvSpPr/>
          <p:nvPr/>
        </p:nvSpPr>
        <p:spPr>
          <a:xfrm>
            <a:off x="0" y="-58500"/>
            <a:ext cx="12192000" cy="1658700"/>
          </a:xfrm>
          <a:prstGeom prst="rect">
            <a:avLst/>
          </a:prstGeom>
          <a:solidFill>
            <a:srgbClr val="30353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lang="en-US" sz="4000">
                <a:solidFill>
                  <a:schemeClr val="lt1"/>
                </a:solidFill>
                <a:latin typeface="Quattrocento Sans"/>
                <a:ea typeface="Quattrocento Sans"/>
                <a:cs typeface="Quattrocento Sans"/>
                <a:sym typeface="Quattrocento Sans"/>
              </a:rPr>
              <a:t>Cleaning of CA COVID-19 Cases Data</a:t>
            </a:r>
            <a:endParaRPr b="1" sz="3600">
              <a:solidFill>
                <a:schemeClr val="lt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t/>
            </a:r>
            <a:endParaRPr b="1" sz="4000">
              <a:solidFill>
                <a:schemeClr val="lt1"/>
              </a:solidFill>
              <a:latin typeface="Quattrocento Sans"/>
              <a:ea typeface="Quattrocento Sans"/>
              <a:cs typeface="Quattrocento Sans"/>
              <a:sym typeface="Quattrocento Sans"/>
            </a:endParaRPr>
          </a:p>
        </p:txBody>
      </p:sp>
      <p:sp>
        <p:nvSpPr>
          <p:cNvPr id="571" name="Google Shape;571;gfbcdc11262_0_31"/>
          <p:cNvSpPr/>
          <p:nvPr/>
        </p:nvSpPr>
        <p:spPr>
          <a:xfrm rot="2700000">
            <a:off x="11788487" y="6333628"/>
            <a:ext cx="528314" cy="604135"/>
          </a:xfrm>
          <a:custGeom>
            <a:rect b="b" l="l" r="r" t="t"/>
            <a:pathLst>
              <a:path extrusionOk="0" h="1017114" w="889463">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98A3AD"/>
              </a:solidFill>
              <a:latin typeface="Quattrocento Sans"/>
              <a:ea typeface="Quattrocento Sans"/>
              <a:cs typeface="Quattrocento Sans"/>
              <a:sym typeface="Quattrocento Sans"/>
            </a:endParaRPr>
          </a:p>
        </p:txBody>
      </p:sp>
      <p:sp>
        <p:nvSpPr>
          <p:cNvPr id="572" name="Google Shape;572;gfbcdc11262_0_31"/>
          <p:cNvSpPr txBox="1"/>
          <p:nvPr/>
        </p:nvSpPr>
        <p:spPr>
          <a:xfrm>
            <a:off x="11857440" y="6481180"/>
            <a:ext cx="390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a:solidFill>
                  <a:schemeClr val="lt1"/>
                </a:solidFill>
                <a:latin typeface="Quattrocento Sans"/>
                <a:ea typeface="Quattrocento Sans"/>
                <a:cs typeface="Quattrocento Sans"/>
                <a:sym typeface="Quattrocento Sans"/>
              </a:rPr>
              <a:t>30</a:t>
            </a:r>
            <a:endParaRPr b="0" i="0" sz="1400" u="none" cap="none" strike="noStrike">
              <a:solidFill>
                <a:srgbClr val="000000"/>
              </a:solidFill>
              <a:latin typeface="Arial"/>
              <a:ea typeface="Arial"/>
              <a:cs typeface="Arial"/>
              <a:sym typeface="Arial"/>
            </a:endParaRPr>
          </a:p>
        </p:txBody>
      </p:sp>
      <p:cxnSp>
        <p:nvCxnSpPr>
          <p:cNvPr id="573" name="Google Shape;573;gfbcdc11262_0_31"/>
          <p:cNvCxnSpPr/>
          <p:nvPr/>
        </p:nvCxnSpPr>
        <p:spPr>
          <a:xfrm>
            <a:off x="685686" y="2631729"/>
            <a:ext cx="1463100" cy="0"/>
          </a:xfrm>
          <a:prstGeom prst="straightConnector1">
            <a:avLst/>
          </a:prstGeom>
          <a:noFill/>
          <a:ln cap="flat" cmpd="sng" w="9525">
            <a:solidFill>
              <a:schemeClr val="lt1"/>
            </a:solidFill>
            <a:prstDash val="solid"/>
            <a:miter lim="800000"/>
            <a:headEnd len="sm" w="sm" type="none"/>
            <a:tailEnd len="sm" w="sm" type="none"/>
          </a:ln>
        </p:spPr>
      </p:cxnSp>
      <p:grpSp>
        <p:nvGrpSpPr>
          <p:cNvPr id="574" name="Google Shape;574;gfbcdc11262_0_31"/>
          <p:cNvGrpSpPr/>
          <p:nvPr/>
        </p:nvGrpSpPr>
        <p:grpSpPr>
          <a:xfrm>
            <a:off x="8881099" y="3621101"/>
            <a:ext cx="414492" cy="197065"/>
            <a:chOff x="4254500" y="2100263"/>
            <a:chExt cx="1906586" cy="906463"/>
          </a:xfrm>
        </p:grpSpPr>
        <p:sp>
          <p:nvSpPr>
            <p:cNvPr id="575" name="Google Shape;575;gfbcdc11262_0_31"/>
            <p:cNvSpPr/>
            <p:nvPr/>
          </p:nvSpPr>
          <p:spPr>
            <a:xfrm>
              <a:off x="4254500" y="2100263"/>
              <a:ext cx="1906586" cy="906463"/>
            </a:xfrm>
            <a:custGeom>
              <a:rect b="b" l="l" r="r" t="t"/>
              <a:pathLst>
                <a:path extrusionOk="0" h="970" w="2048">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76" name="Google Shape;576;gfbcdc11262_0_31"/>
            <p:cNvSpPr/>
            <p:nvPr/>
          </p:nvSpPr>
          <p:spPr>
            <a:xfrm>
              <a:off x="4752975" y="2598738"/>
              <a:ext cx="176213" cy="174625"/>
            </a:xfrm>
            <a:custGeom>
              <a:rect b="b" l="l" r="r" t="t"/>
              <a:pathLst>
                <a:path extrusionOk="0" h="186" w="19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77" name="Google Shape;577;gfbcdc11262_0_31"/>
            <p:cNvSpPr/>
            <p:nvPr/>
          </p:nvSpPr>
          <p:spPr>
            <a:xfrm>
              <a:off x="5486400" y="2330451"/>
              <a:ext cx="177800" cy="174625"/>
            </a:xfrm>
            <a:custGeom>
              <a:rect b="b" l="l" r="r" t="t"/>
              <a:pathLst>
                <a:path extrusionOk="0" h="186" w="19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pic>
        <p:nvPicPr>
          <p:cNvPr id="578" name="Google Shape;578;gfbcdc11262_0_31"/>
          <p:cNvPicPr preferRelativeResize="0"/>
          <p:nvPr/>
        </p:nvPicPr>
        <p:blipFill>
          <a:blip r:embed="rId3">
            <a:alphaModFix/>
          </a:blip>
          <a:stretch>
            <a:fillRect/>
          </a:stretch>
        </p:blipFill>
        <p:spPr>
          <a:xfrm>
            <a:off x="128550" y="1738650"/>
            <a:ext cx="5486175" cy="4990575"/>
          </a:xfrm>
          <a:prstGeom prst="rect">
            <a:avLst/>
          </a:prstGeom>
          <a:noFill/>
          <a:ln>
            <a:noFill/>
          </a:ln>
        </p:spPr>
      </p:pic>
      <p:pic>
        <p:nvPicPr>
          <p:cNvPr id="579" name="Google Shape;579;gfbcdc11262_0_31"/>
          <p:cNvPicPr preferRelativeResize="0"/>
          <p:nvPr/>
        </p:nvPicPr>
        <p:blipFill>
          <a:blip r:embed="rId4">
            <a:alphaModFix/>
          </a:blip>
          <a:stretch>
            <a:fillRect/>
          </a:stretch>
        </p:blipFill>
        <p:spPr>
          <a:xfrm>
            <a:off x="5992988" y="1671649"/>
            <a:ext cx="5486175" cy="4980277"/>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gfbcdc11262_0_43"/>
          <p:cNvSpPr/>
          <p:nvPr/>
        </p:nvSpPr>
        <p:spPr>
          <a:xfrm>
            <a:off x="0" y="-58500"/>
            <a:ext cx="12192000" cy="1658700"/>
          </a:xfrm>
          <a:prstGeom prst="rect">
            <a:avLst/>
          </a:prstGeom>
          <a:solidFill>
            <a:srgbClr val="30353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lang="en-US" sz="4000">
                <a:solidFill>
                  <a:schemeClr val="lt1"/>
                </a:solidFill>
                <a:latin typeface="Quattrocento Sans"/>
                <a:ea typeface="Quattrocento Sans"/>
                <a:cs typeface="Quattrocento Sans"/>
                <a:sym typeface="Quattrocento Sans"/>
              </a:rPr>
              <a:t>Contin. (Cumulative Positive Tests per County)</a:t>
            </a:r>
            <a:endParaRPr b="1" sz="3600">
              <a:solidFill>
                <a:schemeClr val="lt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t/>
            </a:r>
            <a:endParaRPr b="1" sz="4000">
              <a:solidFill>
                <a:schemeClr val="lt1"/>
              </a:solidFill>
              <a:latin typeface="Quattrocento Sans"/>
              <a:ea typeface="Quattrocento Sans"/>
              <a:cs typeface="Quattrocento Sans"/>
              <a:sym typeface="Quattrocento Sans"/>
            </a:endParaRPr>
          </a:p>
        </p:txBody>
      </p:sp>
      <p:sp>
        <p:nvSpPr>
          <p:cNvPr id="585" name="Google Shape;585;gfbcdc11262_0_43"/>
          <p:cNvSpPr/>
          <p:nvPr/>
        </p:nvSpPr>
        <p:spPr>
          <a:xfrm rot="2700000">
            <a:off x="11788487" y="6333628"/>
            <a:ext cx="528314" cy="604135"/>
          </a:xfrm>
          <a:custGeom>
            <a:rect b="b" l="l" r="r" t="t"/>
            <a:pathLst>
              <a:path extrusionOk="0" h="1017114" w="889463">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98A3AD"/>
              </a:solidFill>
              <a:latin typeface="Quattrocento Sans"/>
              <a:ea typeface="Quattrocento Sans"/>
              <a:cs typeface="Quattrocento Sans"/>
              <a:sym typeface="Quattrocento Sans"/>
            </a:endParaRPr>
          </a:p>
        </p:txBody>
      </p:sp>
      <p:sp>
        <p:nvSpPr>
          <p:cNvPr id="586" name="Google Shape;586;gfbcdc11262_0_43"/>
          <p:cNvSpPr txBox="1"/>
          <p:nvPr/>
        </p:nvSpPr>
        <p:spPr>
          <a:xfrm>
            <a:off x="11857440" y="6481180"/>
            <a:ext cx="390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a:solidFill>
                  <a:schemeClr val="lt1"/>
                </a:solidFill>
                <a:latin typeface="Quattrocento Sans"/>
                <a:ea typeface="Quattrocento Sans"/>
                <a:cs typeface="Quattrocento Sans"/>
                <a:sym typeface="Quattrocento Sans"/>
              </a:rPr>
              <a:t>31</a:t>
            </a:r>
            <a:endParaRPr b="0" i="0" sz="1400" u="none" cap="none" strike="noStrike">
              <a:solidFill>
                <a:srgbClr val="000000"/>
              </a:solidFill>
              <a:latin typeface="Arial"/>
              <a:ea typeface="Arial"/>
              <a:cs typeface="Arial"/>
              <a:sym typeface="Arial"/>
            </a:endParaRPr>
          </a:p>
        </p:txBody>
      </p:sp>
      <p:cxnSp>
        <p:nvCxnSpPr>
          <p:cNvPr id="587" name="Google Shape;587;gfbcdc11262_0_43"/>
          <p:cNvCxnSpPr/>
          <p:nvPr/>
        </p:nvCxnSpPr>
        <p:spPr>
          <a:xfrm>
            <a:off x="685686" y="2631729"/>
            <a:ext cx="1463100" cy="0"/>
          </a:xfrm>
          <a:prstGeom prst="straightConnector1">
            <a:avLst/>
          </a:prstGeom>
          <a:noFill/>
          <a:ln cap="flat" cmpd="sng" w="9525">
            <a:solidFill>
              <a:schemeClr val="lt1"/>
            </a:solidFill>
            <a:prstDash val="solid"/>
            <a:miter lim="800000"/>
            <a:headEnd len="sm" w="sm" type="none"/>
            <a:tailEnd len="sm" w="sm" type="none"/>
          </a:ln>
        </p:spPr>
      </p:cxnSp>
      <p:grpSp>
        <p:nvGrpSpPr>
          <p:cNvPr id="588" name="Google Shape;588;gfbcdc11262_0_43"/>
          <p:cNvGrpSpPr/>
          <p:nvPr/>
        </p:nvGrpSpPr>
        <p:grpSpPr>
          <a:xfrm>
            <a:off x="8881099" y="3621101"/>
            <a:ext cx="414492" cy="197065"/>
            <a:chOff x="4254500" y="2100263"/>
            <a:chExt cx="1906586" cy="906463"/>
          </a:xfrm>
        </p:grpSpPr>
        <p:sp>
          <p:nvSpPr>
            <p:cNvPr id="589" name="Google Shape;589;gfbcdc11262_0_43"/>
            <p:cNvSpPr/>
            <p:nvPr/>
          </p:nvSpPr>
          <p:spPr>
            <a:xfrm>
              <a:off x="4254500" y="2100263"/>
              <a:ext cx="1906586" cy="906463"/>
            </a:xfrm>
            <a:custGeom>
              <a:rect b="b" l="l" r="r" t="t"/>
              <a:pathLst>
                <a:path extrusionOk="0" h="970" w="2048">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90" name="Google Shape;590;gfbcdc11262_0_43"/>
            <p:cNvSpPr/>
            <p:nvPr/>
          </p:nvSpPr>
          <p:spPr>
            <a:xfrm>
              <a:off x="4752975" y="2598738"/>
              <a:ext cx="176213" cy="174625"/>
            </a:xfrm>
            <a:custGeom>
              <a:rect b="b" l="l" r="r" t="t"/>
              <a:pathLst>
                <a:path extrusionOk="0" h="186" w="19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591" name="Google Shape;591;gfbcdc11262_0_43"/>
            <p:cNvSpPr/>
            <p:nvPr/>
          </p:nvSpPr>
          <p:spPr>
            <a:xfrm>
              <a:off x="5486400" y="2330451"/>
              <a:ext cx="177800" cy="174625"/>
            </a:xfrm>
            <a:custGeom>
              <a:rect b="b" l="l" r="r" t="t"/>
              <a:pathLst>
                <a:path extrusionOk="0" h="186" w="19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pic>
        <p:nvPicPr>
          <p:cNvPr id="592" name="Google Shape;592;gfbcdc11262_0_43"/>
          <p:cNvPicPr preferRelativeResize="0"/>
          <p:nvPr/>
        </p:nvPicPr>
        <p:blipFill>
          <a:blip r:embed="rId3">
            <a:alphaModFix/>
          </a:blip>
          <a:stretch>
            <a:fillRect/>
          </a:stretch>
        </p:blipFill>
        <p:spPr>
          <a:xfrm>
            <a:off x="2470425" y="1600200"/>
            <a:ext cx="5617064" cy="52578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gfbcdc11262_0_70"/>
          <p:cNvSpPr/>
          <p:nvPr/>
        </p:nvSpPr>
        <p:spPr>
          <a:xfrm>
            <a:off x="0" y="-58500"/>
            <a:ext cx="12192000" cy="1658700"/>
          </a:xfrm>
          <a:prstGeom prst="rect">
            <a:avLst/>
          </a:prstGeom>
          <a:solidFill>
            <a:srgbClr val="30353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lang="en-US" sz="4000">
                <a:solidFill>
                  <a:schemeClr val="lt1"/>
                </a:solidFill>
                <a:latin typeface="Quattrocento Sans"/>
                <a:ea typeface="Quattrocento Sans"/>
                <a:cs typeface="Quattrocento Sans"/>
                <a:sym typeface="Quattrocento Sans"/>
              </a:rPr>
              <a:t>Contin. (Merge of Student Enrollment to COVID Cases)</a:t>
            </a:r>
            <a:endParaRPr b="1" sz="3600">
              <a:solidFill>
                <a:schemeClr val="lt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t/>
            </a:r>
            <a:endParaRPr b="1" sz="4000">
              <a:solidFill>
                <a:schemeClr val="lt1"/>
              </a:solidFill>
              <a:latin typeface="Quattrocento Sans"/>
              <a:ea typeface="Quattrocento Sans"/>
              <a:cs typeface="Quattrocento Sans"/>
              <a:sym typeface="Quattrocento Sans"/>
            </a:endParaRPr>
          </a:p>
        </p:txBody>
      </p:sp>
      <p:sp>
        <p:nvSpPr>
          <p:cNvPr id="598" name="Google Shape;598;gfbcdc11262_0_70"/>
          <p:cNvSpPr/>
          <p:nvPr/>
        </p:nvSpPr>
        <p:spPr>
          <a:xfrm rot="2700000">
            <a:off x="11788487" y="6333628"/>
            <a:ext cx="528314" cy="604135"/>
          </a:xfrm>
          <a:custGeom>
            <a:rect b="b" l="l" r="r" t="t"/>
            <a:pathLst>
              <a:path extrusionOk="0" h="1017114" w="889463">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98A3AD"/>
              </a:solidFill>
              <a:latin typeface="Quattrocento Sans"/>
              <a:ea typeface="Quattrocento Sans"/>
              <a:cs typeface="Quattrocento Sans"/>
              <a:sym typeface="Quattrocento Sans"/>
            </a:endParaRPr>
          </a:p>
        </p:txBody>
      </p:sp>
      <p:sp>
        <p:nvSpPr>
          <p:cNvPr id="599" name="Google Shape;599;gfbcdc11262_0_70"/>
          <p:cNvSpPr txBox="1"/>
          <p:nvPr/>
        </p:nvSpPr>
        <p:spPr>
          <a:xfrm>
            <a:off x="11857440" y="6481180"/>
            <a:ext cx="390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a:solidFill>
                  <a:schemeClr val="lt1"/>
                </a:solidFill>
                <a:latin typeface="Quattrocento Sans"/>
                <a:ea typeface="Quattrocento Sans"/>
                <a:cs typeface="Quattrocento Sans"/>
                <a:sym typeface="Quattrocento Sans"/>
              </a:rPr>
              <a:t>32</a:t>
            </a:r>
            <a:endParaRPr b="0" i="0" sz="1400" u="none" cap="none" strike="noStrike">
              <a:solidFill>
                <a:srgbClr val="000000"/>
              </a:solidFill>
              <a:latin typeface="Arial"/>
              <a:ea typeface="Arial"/>
              <a:cs typeface="Arial"/>
              <a:sym typeface="Arial"/>
            </a:endParaRPr>
          </a:p>
        </p:txBody>
      </p:sp>
      <p:cxnSp>
        <p:nvCxnSpPr>
          <p:cNvPr id="600" name="Google Shape;600;gfbcdc11262_0_70"/>
          <p:cNvCxnSpPr/>
          <p:nvPr/>
        </p:nvCxnSpPr>
        <p:spPr>
          <a:xfrm>
            <a:off x="685686" y="2631729"/>
            <a:ext cx="1463100" cy="0"/>
          </a:xfrm>
          <a:prstGeom prst="straightConnector1">
            <a:avLst/>
          </a:prstGeom>
          <a:noFill/>
          <a:ln cap="flat" cmpd="sng" w="9525">
            <a:solidFill>
              <a:schemeClr val="lt1"/>
            </a:solidFill>
            <a:prstDash val="solid"/>
            <a:miter lim="800000"/>
            <a:headEnd len="sm" w="sm" type="none"/>
            <a:tailEnd len="sm" w="sm" type="none"/>
          </a:ln>
        </p:spPr>
      </p:cxnSp>
      <p:grpSp>
        <p:nvGrpSpPr>
          <p:cNvPr id="601" name="Google Shape;601;gfbcdc11262_0_70"/>
          <p:cNvGrpSpPr/>
          <p:nvPr/>
        </p:nvGrpSpPr>
        <p:grpSpPr>
          <a:xfrm>
            <a:off x="8881099" y="3621101"/>
            <a:ext cx="414492" cy="197065"/>
            <a:chOff x="4254500" y="2100263"/>
            <a:chExt cx="1906586" cy="906463"/>
          </a:xfrm>
        </p:grpSpPr>
        <p:sp>
          <p:nvSpPr>
            <p:cNvPr id="602" name="Google Shape;602;gfbcdc11262_0_70"/>
            <p:cNvSpPr/>
            <p:nvPr/>
          </p:nvSpPr>
          <p:spPr>
            <a:xfrm>
              <a:off x="4254500" y="2100263"/>
              <a:ext cx="1906586" cy="906463"/>
            </a:xfrm>
            <a:custGeom>
              <a:rect b="b" l="l" r="r" t="t"/>
              <a:pathLst>
                <a:path extrusionOk="0" h="970" w="2048">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03" name="Google Shape;603;gfbcdc11262_0_70"/>
            <p:cNvSpPr/>
            <p:nvPr/>
          </p:nvSpPr>
          <p:spPr>
            <a:xfrm>
              <a:off x="4752975" y="2598738"/>
              <a:ext cx="176213" cy="174625"/>
            </a:xfrm>
            <a:custGeom>
              <a:rect b="b" l="l" r="r" t="t"/>
              <a:pathLst>
                <a:path extrusionOk="0" h="186" w="19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04" name="Google Shape;604;gfbcdc11262_0_70"/>
            <p:cNvSpPr/>
            <p:nvPr/>
          </p:nvSpPr>
          <p:spPr>
            <a:xfrm>
              <a:off x="5486400" y="2330451"/>
              <a:ext cx="177800" cy="174625"/>
            </a:xfrm>
            <a:custGeom>
              <a:rect b="b" l="l" r="r" t="t"/>
              <a:pathLst>
                <a:path extrusionOk="0" h="186" w="19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pic>
        <p:nvPicPr>
          <p:cNvPr id="605" name="Google Shape;605;gfbcdc11262_0_70"/>
          <p:cNvPicPr preferRelativeResize="0"/>
          <p:nvPr/>
        </p:nvPicPr>
        <p:blipFill>
          <a:blip r:embed="rId3">
            <a:alphaModFix/>
          </a:blip>
          <a:stretch>
            <a:fillRect/>
          </a:stretch>
        </p:blipFill>
        <p:spPr>
          <a:xfrm>
            <a:off x="647699" y="1639351"/>
            <a:ext cx="9949240" cy="52186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9" name="Shape 609"/>
        <p:cNvGrpSpPr/>
        <p:nvPr/>
      </p:nvGrpSpPr>
      <p:grpSpPr>
        <a:xfrm>
          <a:off x="0" y="0"/>
          <a:ext cx="0" cy="0"/>
          <a:chOff x="0" y="0"/>
          <a:chExt cx="0" cy="0"/>
        </a:xfrm>
      </p:grpSpPr>
      <p:sp>
        <p:nvSpPr>
          <p:cNvPr id="610" name="Google Shape;610;gfbcdc11262_0_83"/>
          <p:cNvSpPr/>
          <p:nvPr/>
        </p:nvSpPr>
        <p:spPr>
          <a:xfrm>
            <a:off x="0" y="-58500"/>
            <a:ext cx="12192000" cy="1658700"/>
          </a:xfrm>
          <a:prstGeom prst="rect">
            <a:avLst/>
          </a:prstGeom>
          <a:solidFill>
            <a:srgbClr val="30353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lang="en-US" sz="4000">
                <a:solidFill>
                  <a:schemeClr val="lt1"/>
                </a:solidFill>
                <a:latin typeface="Quattrocento Sans"/>
                <a:ea typeface="Quattrocento Sans"/>
                <a:cs typeface="Quattrocento Sans"/>
                <a:sym typeface="Quattrocento Sans"/>
              </a:rPr>
              <a:t>Reorganized</a:t>
            </a:r>
            <a:r>
              <a:rPr b="1" lang="en-US" sz="4000">
                <a:solidFill>
                  <a:schemeClr val="lt1"/>
                </a:solidFill>
                <a:latin typeface="Quattrocento Sans"/>
                <a:ea typeface="Quattrocento Sans"/>
                <a:cs typeface="Quattrocento Sans"/>
                <a:sym typeface="Quattrocento Sans"/>
              </a:rPr>
              <a:t> by Student Enrollment</a:t>
            </a:r>
            <a:endParaRPr b="1" sz="4000">
              <a:solidFill>
                <a:schemeClr val="lt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rPr b="1" lang="en-US" sz="4000">
                <a:solidFill>
                  <a:schemeClr val="lt1"/>
                </a:solidFill>
                <a:latin typeface="Quattrocento Sans"/>
                <a:ea typeface="Quattrocento Sans"/>
                <a:cs typeface="Quattrocento Sans"/>
                <a:sym typeface="Quattrocento Sans"/>
              </a:rPr>
              <a:t>Part 1</a:t>
            </a:r>
            <a:endParaRPr b="1" sz="4000">
              <a:solidFill>
                <a:schemeClr val="lt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t/>
            </a:r>
            <a:endParaRPr b="1" sz="4000">
              <a:solidFill>
                <a:schemeClr val="lt1"/>
              </a:solidFill>
              <a:latin typeface="Quattrocento Sans"/>
              <a:ea typeface="Quattrocento Sans"/>
              <a:cs typeface="Quattrocento Sans"/>
              <a:sym typeface="Quattrocento Sans"/>
            </a:endParaRPr>
          </a:p>
        </p:txBody>
      </p:sp>
      <p:sp>
        <p:nvSpPr>
          <p:cNvPr id="611" name="Google Shape;611;gfbcdc11262_0_83"/>
          <p:cNvSpPr/>
          <p:nvPr/>
        </p:nvSpPr>
        <p:spPr>
          <a:xfrm rot="2700000">
            <a:off x="11788487" y="6333628"/>
            <a:ext cx="528314" cy="604135"/>
          </a:xfrm>
          <a:custGeom>
            <a:rect b="b" l="l" r="r" t="t"/>
            <a:pathLst>
              <a:path extrusionOk="0" h="1017114" w="889463">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98A3AD"/>
              </a:solidFill>
              <a:latin typeface="Quattrocento Sans"/>
              <a:ea typeface="Quattrocento Sans"/>
              <a:cs typeface="Quattrocento Sans"/>
              <a:sym typeface="Quattrocento Sans"/>
            </a:endParaRPr>
          </a:p>
        </p:txBody>
      </p:sp>
      <p:sp>
        <p:nvSpPr>
          <p:cNvPr id="612" name="Google Shape;612;gfbcdc11262_0_83"/>
          <p:cNvSpPr txBox="1"/>
          <p:nvPr/>
        </p:nvSpPr>
        <p:spPr>
          <a:xfrm>
            <a:off x="11857440" y="6481180"/>
            <a:ext cx="390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a:solidFill>
                  <a:schemeClr val="lt1"/>
                </a:solidFill>
                <a:latin typeface="Quattrocento Sans"/>
                <a:ea typeface="Quattrocento Sans"/>
                <a:cs typeface="Quattrocento Sans"/>
                <a:sym typeface="Quattrocento Sans"/>
              </a:rPr>
              <a:t>33</a:t>
            </a:r>
            <a:endParaRPr b="0" i="0" sz="1400" u="none" cap="none" strike="noStrike">
              <a:solidFill>
                <a:srgbClr val="000000"/>
              </a:solidFill>
              <a:latin typeface="Arial"/>
              <a:ea typeface="Arial"/>
              <a:cs typeface="Arial"/>
              <a:sym typeface="Arial"/>
            </a:endParaRPr>
          </a:p>
        </p:txBody>
      </p:sp>
      <p:cxnSp>
        <p:nvCxnSpPr>
          <p:cNvPr id="613" name="Google Shape;613;gfbcdc11262_0_83"/>
          <p:cNvCxnSpPr/>
          <p:nvPr/>
        </p:nvCxnSpPr>
        <p:spPr>
          <a:xfrm>
            <a:off x="685686" y="2631729"/>
            <a:ext cx="1463100" cy="0"/>
          </a:xfrm>
          <a:prstGeom prst="straightConnector1">
            <a:avLst/>
          </a:prstGeom>
          <a:noFill/>
          <a:ln cap="flat" cmpd="sng" w="9525">
            <a:solidFill>
              <a:schemeClr val="lt1"/>
            </a:solidFill>
            <a:prstDash val="solid"/>
            <a:miter lim="800000"/>
            <a:headEnd len="sm" w="sm" type="none"/>
            <a:tailEnd len="sm" w="sm" type="none"/>
          </a:ln>
        </p:spPr>
      </p:cxnSp>
      <p:grpSp>
        <p:nvGrpSpPr>
          <p:cNvPr id="614" name="Google Shape;614;gfbcdc11262_0_83"/>
          <p:cNvGrpSpPr/>
          <p:nvPr/>
        </p:nvGrpSpPr>
        <p:grpSpPr>
          <a:xfrm>
            <a:off x="8881099" y="3621101"/>
            <a:ext cx="414492" cy="197065"/>
            <a:chOff x="4254500" y="2100263"/>
            <a:chExt cx="1906586" cy="906463"/>
          </a:xfrm>
        </p:grpSpPr>
        <p:sp>
          <p:nvSpPr>
            <p:cNvPr id="615" name="Google Shape;615;gfbcdc11262_0_83"/>
            <p:cNvSpPr/>
            <p:nvPr/>
          </p:nvSpPr>
          <p:spPr>
            <a:xfrm>
              <a:off x="4254500" y="2100263"/>
              <a:ext cx="1906586" cy="906463"/>
            </a:xfrm>
            <a:custGeom>
              <a:rect b="b" l="l" r="r" t="t"/>
              <a:pathLst>
                <a:path extrusionOk="0" h="970" w="2048">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16" name="Google Shape;616;gfbcdc11262_0_83"/>
            <p:cNvSpPr/>
            <p:nvPr/>
          </p:nvSpPr>
          <p:spPr>
            <a:xfrm>
              <a:off x="4752975" y="2598738"/>
              <a:ext cx="176213" cy="174625"/>
            </a:xfrm>
            <a:custGeom>
              <a:rect b="b" l="l" r="r" t="t"/>
              <a:pathLst>
                <a:path extrusionOk="0" h="186" w="19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17" name="Google Shape;617;gfbcdc11262_0_83"/>
            <p:cNvSpPr/>
            <p:nvPr/>
          </p:nvSpPr>
          <p:spPr>
            <a:xfrm>
              <a:off x="5486400" y="2330451"/>
              <a:ext cx="177800" cy="174625"/>
            </a:xfrm>
            <a:custGeom>
              <a:rect b="b" l="l" r="r" t="t"/>
              <a:pathLst>
                <a:path extrusionOk="0" h="186" w="19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pic>
        <p:nvPicPr>
          <p:cNvPr id="618" name="Google Shape;618;gfbcdc11262_0_83"/>
          <p:cNvPicPr preferRelativeResize="0"/>
          <p:nvPr/>
        </p:nvPicPr>
        <p:blipFill>
          <a:blip r:embed="rId3">
            <a:alphaModFix/>
          </a:blip>
          <a:stretch>
            <a:fillRect/>
          </a:stretch>
        </p:blipFill>
        <p:spPr>
          <a:xfrm>
            <a:off x="554450" y="1600200"/>
            <a:ext cx="8936227" cy="51887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gfbcdc11262_0_57"/>
          <p:cNvSpPr/>
          <p:nvPr/>
        </p:nvSpPr>
        <p:spPr>
          <a:xfrm>
            <a:off x="0" y="-58500"/>
            <a:ext cx="12192000" cy="1658700"/>
          </a:xfrm>
          <a:prstGeom prst="rect">
            <a:avLst/>
          </a:prstGeom>
          <a:solidFill>
            <a:srgbClr val="30353F">
              <a:alpha val="85490"/>
            </a:srgbClr>
          </a:solidFill>
          <a:ln>
            <a:noFill/>
          </a:ln>
        </p:spPr>
        <p:txBody>
          <a:bodyPr anchorCtr="0" anchor="ctr" bIns="45700" lIns="91425" spcFirstLastPara="1" rIns="91425" wrap="square" tIns="45700">
            <a:noAutofit/>
          </a:bodyPr>
          <a:lstStyle/>
          <a:p>
            <a:pPr indent="0" lvl="0" marL="0" rtl="0" algn="l">
              <a:spcBef>
                <a:spcPts val="0"/>
              </a:spcBef>
              <a:spcAft>
                <a:spcPts val="0"/>
              </a:spcAft>
              <a:buClr>
                <a:schemeClr val="dk1"/>
              </a:buClr>
              <a:buSzPts val="1800"/>
              <a:buFont typeface="Arial"/>
              <a:buNone/>
            </a:pPr>
            <a:r>
              <a:rPr b="1" lang="en-US" sz="4000">
                <a:solidFill>
                  <a:schemeClr val="lt1"/>
                </a:solidFill>
                <a:latin typeface="Quattrocento Sans"/>
                <a:ea typeface="Quattrocento Sans"/>
                <a:cs typeface="Quattrocento Sans"/>
                <a:sym typeface="Quattrocento Sans"/>
              </a:rPr>
              <a:t>Reorganized by Student Enrollment</a:t>
            </a:r>
            <a:endParaRPr b="1" sz="4000">
              <a:solidFill>
                <a:schemeClr val="lt1"/>
              </a:solidFill>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1800"/>
              <a:buFont typeface="Arial"/>
              <a:buNone/>
            </a:pPr>
            <a:r>
              <a:rPr b="1" lang="en-US" sz="4000">
                <a:solidFill>
                  <a:schemeClr val="lt1"/>
                </a:solidFill>
                <a:latin typeface="Quattrocento Sans"/>
                <a:ea typeface="Quattrocento Sans"/>
                <a:cs typeface="Quattrocento Sans"/>
                <a:sym typeface="Quattrocento Sans"/>
              </a:rPr>
              <a:t>Part 2</a:t>
            </a:r>
            <a:endParaRPr b="1" sz="4000">
              <a:solidFill>
                <a:schemeClr val="lt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t/>
            </a:r>
            <a:endParaRPr b="1" sz="4000">
              <a:solidFill>
                <a:schemeClr val="lt1"/>
              </a:solidFill>
              <a:latin typeface="Quattrocento Sans"/>
              <a:ea typeface="Quattrocento Sans"/>
              <a:cs typeface="Quattrocento Sans"/>
              <a:sym typeface="Quattrocento Sans"/>
            </a:endParaRPr>
          </a:p>
        </p:txBody>
      </p:sp>
      <p:sp>
        <p:nvSpPr>
          <p:cNvPr id="624" name="Google Shape;624;gfbcdc11262_0_57"/>
          <p:cNvSpPr/>
          <p:nvPr/>
        </p:nvSpPr>
        <p:spPr>
          <a:xfrm rot="2700000">
            <a:off x="11788487" y="6333628"/>
            <a:ext cx="528314" cy="604135"/>
          </a:xfrm>
          <a:custGeom>
            <a:rect b="b" l="l" r="r" t="t"/>
            <a:pathLst>
              <a:path extrusionOk="0" h="1017114" w="889463">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98A3AD"/>
              </a:solidFill>
              <a:latin typeface="Quattrocento Sans"/>
              <a:ea typeface="Quattrocento Sans"/>
              <a:cs typeface="Quattrocento Sans"/>
              <a:sym typeface="Quattrocento Sans"/>
            </a:endParaRPr>
          </a:p>
        </p:txBody>
      </p:sp>
      <p:sp>
        <p:nvSpPr>
          <p:cNvPr id="625" name="Google Shape;625;gfbcdc11262_0_57"/>
          <p:cNvSpPr txBox="1"/>
          <p:nvPr/>
        </p:nvSpPr>
        <p:spPr>
          <a:xfrm>
            <a:off x="11857440" y="6481180"/>
            <a:ext cx="3906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a:solidFill>
                  <a:schemeClr val="lt1"/>
                </a:solidFill>
                <a:latin typeface="Quattrocento Sans"/>
                <a:ea typeface="Quattrocento Sans"/>
                <a:cs typeface="Quattrocento Sans"/>
                <a:sym typeface="Quattrocento Sans"/>
              </a:rPr>
              <a:t>34</a:t>
            </a:r>
            <a:endParaRPr b="0" i="0" sz="1400" u="none" cap="none" strike="noStrike">
              <a:solidFill>
                <a:srgbClr val="000000"/>
              </a:solidFill>
              <a:latin typeface="Arial"/>
              <a:ea typeface="Arial"/>
              <a:cs typeface="Arial"/>
              <a:sym typeface="Arial"/>
            </a:endParaRPr>
          </a:p>
        </p:txBody>
      </p:sp>
      <p:cxnSp>
        <p:nvCxnSpPr>
          <p:cNvPr id="626" name="Google Shape;626;gfbcdc11262_0_57"/>
          <p:cNvCxnSpPr/>
          <p:nvPr/>
        </p:nvCxnSpPr>
        <p:spPr>
          <a:xfrm>
            <a:off x="685686" y="2631729"/>
            <a:ext cx="1463100" cy="0"/>
          </a:xfrm>
          <a:prstGeom prst="straightConnector1">
            <a:avLst/>
          </a:prstGeom>
          <a:noFill/>
          <a:ln cap="flat" cmpd="sng" w="9525">
            <a:solidFill>
              <a:schemeClr val="lt1"/>
            </a:solidFill>
            <a:prstDash val="solid"/>
            <a:miter lim="800000"/>
            <a:headEnd len="sm" w="sm" type="none"/>
            <a:tailEnd len="sm" w="sm" type="none"/>
          </a:ln>
        </p:spPr>
      </p:cxnSp>
      <p:grpSp>
        <p:nvGrpSpPr>
          <p:cNvPr id="627" name="Google Shape;627;gfbcdc11262_0_57"/>
          <p:cNvGrpSpPr/>
          <p:nvPr/>
        </p:nvGrpSpPr>
        <p:grpSpPr>
          <a:xfrm>
            <a:off x="8881099" y="3621101"/>
            <a:ext cx="414492" cy="197065"/>
            <a:chOff x="4254500" y="2100263"/>
            <a:chExt cx="1906586" cy="906463"/>
          </a:xfrm>
        </p:grpSpPr>
        <p:sp>
          <p:nvSpPr>
            <p:cNvPr id="628" name="Google Shape;628;gfbcdc11262_0_57"/>
            <p:cNvSpPr/>
            <p:nvPr/>
          </p:nvSpPr>
          <p:spPr>
            <a:xfrm>
              <a:off x="4254500" y="2100263"/>
              <a:ext cx="1906586" cy="906463"/>
            </a:xfrm>
            <a:custGeom>
              <a:rect b="b" l="l" r="r" t="t"/>
              <a:pathLst>
                <a:path extrusionOk="0" h="970" w="2048">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29" name="Google Shape;629;gfbcdc11262_0_57"/>
            <p:cNvSpPr/>
            <p:nvPr/>
          </p:nvSpPr>
          <p:spPr>
            <a:xfrm>
              <a:off x="4752975" y="2598738"/>
              <a:ext cx="176213" cy="174625"/>
            </a:xfrm>
            <a:custGeom>
              <a:rect b="b" l="l" r="r" t="t"/>
              <a:pathLst>
                <a:path extrusionOk="0" h="186" w="19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630" name="Google Shape;630;gfbcdc11262_0_57"/>
            <p:cNvSpPr/>
            <p:nvPr/>
          </p:nvSpPr>
          <p:spPr>
            <a:xfrm>
              <a:off x="5486400" y="2330451"/>
              <a:ext cx="177800" cy="174625"/>
            </a:xfrm>
            <a:custGeom>
              <a:rect b="b" l="l" r="r" t="t"/>
              <a:pathLst>
                <a:path extrusionOk="0" h="186" w="19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pic>
        <p:nvPicPr>
          <p:cNvPr id="631" name="Google Shape;631;gfbcdc11262_0_57"/>
          <p:cNvPicPr preferRelativeResize="0"/>
          <p:nvPr/>
        </p:nvPicPr>
        <p:blipFill>
          <a:blip r:embed="rId3">
            <a:alphaModFix/>
          </a:blip>
          <a:stretch>
            <a:fillRect/>
          </a:stretch>
        </p:blipFill>
        <p:spPr>
          <a:xfrm>
            <a:off x="1110150" y="1600200"/>
            <a:ext cx="9050730" cy="51887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6" name="Shape 636"/>
        <p:cNvGrpSpPr/>
        <p:nvPr/>
      </p:nvGrpSpPr>
      <p:grpSpPr>
        <a:xfrm>
          <a:off x="0" y="0"/>
          <a:ext cx="0" cy="0"/>
          <a:chOff x="0" y="0"/>
          <a:chExt cx="0" cy="0"/>
        </a:xfrm>
      </p:grpSpPr>
      <p:sp>
        <p:nvSpPr>
          <p:cNvPr id="637" name="Google Shape;637;gfbcdc11262_4_0"/>
          <p:cNvSpPr/>
          <p:nvPr/>
        </p:nvSpPr>
        <p:spPr>
          <a:xfrm>
            <a:off x="0" y="-58500"/>
            <a:ext cx="12192000" cy="1658700"/>
          </a:xfrm>
          <a:prstGeom prst="rect">
            <a:avLst/>
          </a:prstGeom>
          <a:solidFill>
            <a:srgbClr val="30353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lang="en-US" sz="3600">
                <a:solidFill>
                  <a:schemeClr val="lt1"/>
                </a:solidFill>
                <a:latin typeface="Quattrocento Sans"/>
                <a:ea typeface="Quattrocento Sans"/>
                <a:cs typeface="Quattrocento Sans"/>
                <a:sym typeface="Quattrocento Sans"/>
              </a:rPr>
              <a:t>Heatmap for Total Enrollment for 2020 vs 2021</a:t>
            </a:r>
            <a:endParaRPr b="1" sz="3600">
              <a:solidFill>
                <a:schemeClr val="lt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t/>
            </a:r>
            <a:endParaRPr b="1" sz="4000">
              <a:solidFill>
                <a:schemeClr val="lt1"/>
              </a:solidFill>
              <a:latin typeface="Quattrocento Sans"/>
              <a:ea typeface="Quattrocento Sans"/>
              <a:cs typeface="Quattrocento Sans"/>
              <a:sym typeface="Quattrocento Sans"/>
            </a:endParaRPr>
          </a:p>
        </p:txBody>
      </p:sp>
      <p:pic>
        <p:nvPicPr>
          <p:cNvPr id="638" name="Google Shape;638;gfbcdc11262_4_0"/>
          <p:cNvPicPr preferRelativeResize="0"/>
          <p:nvPr/>
        </p:nvPicPr>
        <p:blipFill>
          <a:blip r:embed="rId3">
            <a:alphaModFix/>
          </a:blip>
          <a:stretch>
            <a:fillRect/>
          </a:stretch>
        </p:blipFill>
        <p:spPr>
          <a:xfrm>
            <a:off x="381000" y="2012000"/>
            <a:ext cx="5760918" cy="4318025"/>
          </a:xfrm>
          <a:prstGeom prst="rect">
            <a:avLst/>
          </a:prstGeom>
          <a:noFill/>
          <a:ln>
            <a:noFill/>
          </a:ln>
        </p:spPr>
      </p:pic>
      <p:pic>
        <p:nvPicPr>
          <p:cNvPr id="639" name="Google Shape;639;gfbcdc11262_4_0"/>
          <p:cNvPicPr preferRelativeResize="0"/>
          <p:nvPr/>
        </p:nvPicPr>
        <p:blipFill>
          <a:blip r:embed="rId4">
            <a:alphaModFix/>
          </a:blip>
          <a:stretch>
            <a:fillRect/>
          </a:stretch>
        </p:blipFill>
        <p:spPr>
          <a:xfrm>
            <a:off x="6368150" y="2012000"/>
            <a:ext cx="5538100" cy="4318025"/>
          </a:xfrm>
          <a:prstGeom prst="rect">
            <a:avLst/>
          </a:prstGeom>
          <a:noFill/>
          <a:ln>
            <a:noFill/>
          </a:ln>
        </p:spPr>
      </p:pic>
      <p:sp>
        <p:nvSpPr>
          <p:cNvPr id="640" name="Google Shape;640;gfbcdc11262_4_0"/>
          <p:cNvSpPr txBox="1"/>
          <p:nvPr/>
        </p:nvSpPr>
        <p:spPr>
          <a:xfrm>
            <a:off x="462650" y="2095500"/>
            <a:ext cx="78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FF0000"/>
                </a:solidFill>
                <a:latin typeface="Quattrocento Sans"/>
                <a:ea typeface="Quattrocento Sans"/>
                <a:cs typeface="Quattrocento Sans"/>
                <a:sym typeface="Quattrocento Sans"/>
              </a:rPr>
              <a:t>2020</a:t>
            </a:r>
            <a:endParaRPr b="1">
              <a:solidFill>
                <a:srgbClr val="FF0000"/>
              </a:solidFill>
              <a:latin typeface="Quattrocento Sans"/>
              <a:ea typeface="Quattrocento Sans"/>
              <a:cs typeface="Quattrocento Sans"/>
              <a:sym typeface="Quattrocento Sans"/>
            </a:endParaRPr>
          </a:p>
        </p:txBody>
      </p:sp>
      <p:sp>
        <p:nvSpPr>
          <p:cNvPr id="641" name="Google Shape;641;gfbcdc11262_4_0"/>
          <p:cNvSpPr txBox="1"/>
          <p:nvPr/>
        </p:nvSpPr>
        <p:spPr>
          <a:xfrm>
            <a:off x="6547750" y="2095500"/>
            <a:ext cx="78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FF0000"/>
                </a:solidFill>
                <a:latin typeface="Quattrocento Sans"/>
                <a:ea typeface="Quattrocento Sans"/>
                <a:cs typeface="Quattrocento Sans"/>
                <a:sym typeface="Quattrocento Sans"/>
              </a:rPr>
              <a:t>2021</a:t>
            </a:r>
            <a:endParaRPr b="1">
              <a:solidFill>
                <a:srgbClr val="FF0000"/>
              </a:solidFill>
              <a:latin typeface="Quattrocento Sans"/>
              <a:ea typeface="Quattrocento Sans"/>
              <a:cs typeface="Quattrocento Sans"/>
              <a:sym typeface="Quattrocento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gfbcdc11262_4_6"/>
          <p:cNvSpPr/>
          <p:nvPr/>
        </p:nvSpPr>
        <p:spPr>
          <a:xfrm>
            <a:off x="0" y="-58500"/>
            <a:ext cx="12192000" cy="1658700"/>
          </a:xfrm>
          <a:prstGeom prst="rect">
            <a:avLst/>
          </a:prstGeom>
          <a:solidFill>
            <a:srgbClr val="30353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lang="en-US" sz="3600">
                <a:solidFill>
                  <a:schemeClr val="lt1"/>
                </a:solidFill>
                <a:latin typeface="Quattrocento Sans"/>
                <a:ea typeface="Quattrocento Sans"/>
                <a:cs typeface="Quattrocento Sans"/>
                <a:sym typeface="Quattrocento Sans"/>
              </a:rPr>
              <a:t>Heatmap for </a:t>
            </a:r>
            <a:r>
              <a:rPr b="1" lang="en-US" sz="3600">
                <a:solidFill>
                  <a:schemeClr val="lt1"/>
                </a:solidFill>
                <a:latin typeface="Quattrocento Sans"/>
                <a:ea typeface="Quattrocento Sans"/>
                <a:cs typeface="Quattrocento Sans"/>
                <a:sym typeface="Quattrocento Sans"/>
              </a:rPr>
              <a:t>Cumulative</a:t>
            </a:r>
            <a:r>
              <a:rPr b="1" lang="en-US" sz="3600">
                <a:solidFill>
                  <a:schemeClr val="lt1"/>
                </a:solidFill>
                <a:latin typeface="Quattrocento Sans"/>
                <a:ea typeface="Quattrocento Sans"/>
                <a:cs typeface="Quattrocento Sans"/>
                <a:sym typeface="Quattrocento Sans"/>
              </a:rPr>
              <a:t> Positive Cases 2020 vs 2021</a:t>
            </a:r>
            <a:endParaRPr b="1" sz="3600">
              <a:solidFill>
                <a:schemeClr val="lt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t/>
            </a:r>
            <a:endParaRPr b="1" sz="4000">
              <a:solidFill>
                <a:schemeClr val="lt1"/>
              </a:solidFill>
              <a:latin typeface="Quattrocento Sans"/>
              <a:ea typeface="Quattrocento Sans"/>
              <a:cs typeface="Quattrocento Sans"/>
              <a:sym typeface="Quattrocento Sans"/>
            </a:endParaRPr>
          </a:p>
        </p:txBody>
      </p:sp>
      <p:pic>
        <p:nvPicPr>
          <p:cNvPr id="648" name="Google Shape;648;gfbcdc11262_4_6"/>
          <p:cNvPicPr preferRelativeResize="0"/>
          <p:nvPr/>
        </p:nvPicPr>
        <p:blipFill>
          <a:blip r:embed="rId3">
            <a:alphaModFix/>
          </a:blip>
          <a:stretch>
            <a:fillRect/>
          </a:stretch>
        </p:blipFill>
        <p:spPr>
          <a:xfrm>
            <a:off x="323850" y="2011150"/>
            <a:ext cx="5453750" cy="4296251"/>
          </a:xfrm>
          <a:prstGeom prst="rect">
            <a:avLst/>
          </a:prstGeom>
          <a:noFill/>
          <a:ln>
            <a:noFill/>
          </a:ln>
        </p:spPr>
      </p:pic>
      <p:pic>
        <p:nvPicPr>
          <p:cNvPr id="649" name="Google Shape;649;gfbcdc11262_4_6"/>
          <p:cNvPicPr preferRelativeResize="0"/>
          <p:nvPr/>
        </p:nvPicPr>
        <p:blipFill>
          <a:blip r:embed="rId4">
            <a:alphaModFix/>
          </a:blip>
          <a:stretch>
            <a:fillRect/>
          </a:stretch>
        </p:blipFill>
        <p:spPr>
          <a:xfrm>
            <a:off x="6180375" y="2011150"/>
            <a:ext cx="5724883" cy="4296250"/>
          </a:xfrm>
          <a:prstGeom prst="rect">
            <a:avLst/>
          </a:prstGeom>
          <a:noFill/>
          <a:ln>
            <a:noFill/>
          </a:ln>
        </p:spPr>
      </p:pic>
      <p:sp>
        <p:nvSpPr>
          <p:cNvPr id="650" name="Google Shape;650;gfbcdc11262_4_6"/>
          <p:cNvSpPr txBox="1"/>
          <p:nvPr/>
        </p:nvSpPr>
        <p:spPr>
          <a:xfrm>
            <a:off x="381000" y="2065550"/>
            <a:ext cx="78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FF0000"/>
                </a:solidFill>
                <a:latin typeface="Quattrocento Sans"/>
                <a:ea typeface="Quattrocento Sans"/>
                <a:cs typeface="Quattrocento Sans"/>
                <a:sym typeface="Quattrocento Sans"/>
              </a:rPr>
              <a:t>2020</a:t>
            </a:r>
            <a:endParaRPr b="1">
              <a:solidFill>
                <a:srgbClr val="FF0000"/>
              </a:solidFill>
              <a:latin typeface="Quattrocento Sans"/>
              <a:ea typeface="Quattrocento Sans"/>
              <a:cs typeface="Quattrocento Sans"/>
              <a:sym typeface="Quattrocento Sans"/>
            </a:endParaRPr>
          </a:p>
        </p:txBody>
      </p:sp>
      <p:sp>
        <p:nvSpPr>
          <p:cNvPr id="651" name="Google Shape;651;gfbcdc11262_4_6"/>
          <p:cNvSpPr txBox="1"/>
          <p:nvPr/>
        </p:nvSpPr>
        <p:spPr>
          <a:xfrm>
            <a:off x="6313700" y="2065550"/>
            <a:ext cx="7837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a:solidFill>
                  <a:srgbClr val="FF0000"/>
                </a:solidFill>
                <a:latin typeface="Quattrocento Sans"/>
                <a:ea typeface="Quattrocento Sans"/>
                <a:cs typeface="Quattrocento Sans"/>
                <a:sym typeface="Quattrocento Sans"/>
              </a:rPr>
              <a:t>2021</a:t>
            </a:r>
            <a:endParaRPr b="1">
              <a:solidFill>
                <a:srgbClr val="FF0000"/>
              </a:solidFill>
              <a:latin typeface="Quattrocento Sans"/>
              <a:ea typeface="Quattrocento Sans"/>
              <a:cs typeface="Quattrocento Sans"/>
              <a:sym typeface="Quattrocento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gfbcdc11262_4_22"/>
          <p:cNvSpPr/>
          <p:nvPr/>
        </p:nvSpPr>
        <p:spPr>
          <a:xfrm>
            <a:off x="0" y="-58500"/>
            <a:ext cx="12192000" cy="1658700"/>
          </a:xfrm>
          <a:prstGeom prst="rect">
            <a:avLst/>
          </a:prstGeom>
          <a:solidFill>
            <a:srgbClr val="30353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lang="en-US" sz="3600">
                <a:solidFill>
                  <a:schemeClr val="lt1"/>
                </a:solidFill>
                <a:latin typeface="Quattrocento Sans"/>
                <a:ea typeface="Quattrocento Sans"/>
                <a:cs typeface="Quattrocento Sans"/>
                <a:sym typeface="Quattrocento Sans"/>
              </a:rPr>
              <a:t>Linear Regression:</a:t>
            </a:r>
            <a:endParaRPr b="1" sz="3600">
              <a:solidFill>
                <a:schemeClr val="lt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rPr b="1" lang="en-US" sz="3600">
                <a:solidFill>
                  <a:schemeClr val="lt1"/>
                </a:solidFill>
                <a:latin typeface="Quattrocento Sans"/>
                <a:ea typeface="Quattrocento Sans"/>
                <a:cs typeface="Quattrocento Sans"/>
                <a:sym typeface="Quattrocento Sans"/>
              </a:rPr>
              <a:t>Enrollment Total vs </a:t>
            </a:r>
            <a:r>
              <a:rPr b="1" lang="en-US" sz="3600">
                <a:solidFill>
                  <a:schemeClr val="lt1"/>
                </a:solidFill>
                <a:latin typeface="Quattrocento Sans"/>
                <a:ea typeface="Quattrocento Sans"/>
                <a:cs typeface="Quattrocento Sans"/>
                <a:sym typeface="Quattrocento Sans"/>
              </a:rPr>
              <a:t>Cumulative Positive Cases</a:t>
            </a:r>
            <a:r>
              <a:rPr b="1" lang="en-US" sz="3600">
                <a:solidFill>
                  <a:schemeClr val="lt1"/>
                </a:solidFill>
                <a:latin typeface="Quattrocento Sans"/>
                <a:ea typeface="Quattrocento Sans"/>
                <a:cs typeface="Quattrocento Sans"/>
                <a:sym typeface="Quattrocento Sans"/>
              </a:rPr>
              <a:t> 2020</a:t>
            </a:r>
            <a:endParaRPr b="1" sz="3600">
              <a:solidFill>
                <a:schemeClr val="lt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t/>
            </a:r>
            <a:endParaRPr b="1" sz="4000">
              <a:solidFill>
                <a:schemeClr val="lt1"/>
              </a:solidFill>
              <a:latin typeface="Quattrocento Sans"/>
              <a:ea typeface="Quattrocento Sans"/>
              <a:cs typeface="Quattrocento Sans"/>
              <a:sym typeface="Quattrocento Sans"/>
            </a:endParaRPr>
          </a:p>
        </p:txBody>
      </p:sp>
      <p:sp>
        <p:nvSpPr>
          <p:cNvPr id="658" name="Google Shape;658;gfbcdc11262_4_22"/>
          <p:cNvSpPr txBox="1"/>
          <p:nvPr/>
        </p:nvSpPr>
        <p:spPr>
          <a:xfrm>
            <a:off x="8708575" y="3229550"/>
            <a:ext cx="3374700" cy="2247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latin typeface="Quattrocento Sans"/>
                <a:ea typeface="Quattrocento Sans"/>
                <a:cs typeface="Quattrocento Sans"/>
                <a:sym typeface="Quattrocento Sans"/>
              </a:rPr>
              <a:t>r = </a:t>
            </a:r>
            <a:r>
              <a:rPr lang="en-US" sz="2400">
                <a:solidFill>
                  <a:schemeClr val="dk1"/>
                </a:solidFill>
                <a:highlight>
                  <a:srgbClr val="FFFFFF"/>
                </a:highlight>
              </a:rPr>
              <a:t>0.97159388</a:t>
            </a:r>
            <a:endParaRPr sz="2400">
              <a:solidFill>
                <a:schemeClr val="dk1"/>
              </a:solidFill>
              <a:highlight>
                <a:srgbClr val="FFFFFF"/>
              </a:highlight>
            </a:endParaRPr>
          </a:p>
          <a:p>
            <a:pPr indent="0" lvl="0" marL="0" rtl="0" algn="l">
              <a:spcBef>
                <a:spcPts val="0"/>
              </a:spcBef>
              <a:spcAft>
                <a:spcPts val="0"/>
              </a:spcAft>
              <a:buNone/>
            </a:pPr>
            <a:r>
              <a:t/>
            </a:r>
            <a:endParaRPr sz="2400">
              <a:solidFill>
                <a:schemeClr val="dk1"/>
              </a:solidFill>
              <a:highlight>
                <a:srgbClr val="FFFFFF"/>
              </a:highlight>
            </a:endParaRPr>
          </a:p>
          <a:p>
            <a:pPr indent="0" lvl="0" marL="0" rtl="0" algn="l">
              <a:spcBef>
                <a:spcPts val="0"/>
              </a:spcBef>
              <a:spcAft>
                <a:spcPts val="0"/>
              </a:spcAft>
              <a:buNone/>
            </a:pPr>
            <a:r>
              <a:rPr lang="en-US" sz="2400">
                <a:solidFill>
                  <a:schemeClr val="dk1"/>
                </a:solidFill>
                <a:highlight>
                  <a:srgbClr val="FFFFFF"/>
                </a:highlight>
              </a:rPr>
              <a:t>R2 = 94.40%</a:t>
            </a:r>
            <a:endParaRPr sz="2400">
              <a:solidFill>
                <a:schemeClr val="dk1"/>
              </a:solidFill>
              <a:highlight>
                <a:srgbClr val="FFFFFF"/>
              </a:highlight>
            </a:endParaRPr>
          </a:p>
          <a:p>
            <a:pPr indent="0" lvl="0" marL="0" rtl="0" algn="l">
              <a:spcBef>
                <a:spcPts val="0"/>
              </a:spcBef>
              <a:spcAft>
                <a:spcPts val="0"/>
              </a:spcAft>
              <a:buNone/>
            </a:pPr>
            <a:r>
              <a:t/>
            </a:r>
            <a:endParaRPr sz="2400">
              <a:solidFill>
                <a:schemeClr val="dk1"/>
              </a:solidFill>
              <a:highlight>
                <a:srgbClr val="FFFFFF"/>
              </a:highlight>
            </a:endParaRPr>
          </a:p>
          <a:p>
            <a:pPr indent="0" lvl="0" marL="0" rtl="0" algn="l">
              <a:spcBef>
                <a:spcPts val="0"/>
              </a:spcBef>
              <a:spcAft>
                <a:spcPts val="0"/>
              </a:spcAft>
              <a:buNone/>
            </a:pPr>
            <a:r>
              <a:rPr lang="en-US" sz="2400">
                <a:solidFill>
                  <a:schemeClr val="dk1"/>
                </a:solidFill>
                <a:highlight>
                  <a:srgbClr val="FFFFFF"/>
                </a:highlight>
              </a:rPr>
              <a:t>y = 0.6434x - 17631.6</a:t>
            </a:r>
            <a:endParaRPr sz="2400">
              <a:solidFill>
                <a:schemeClr val="dk1"/>
              </a:solidFill>
              <a:highlight>
                <a:srgbClr val="FFFFFF"/>
              </a:highlight>
            </a:endParaRPr>
          </a:p>
          <a:p>
            <a:pPr indent="0" lvl="0" marL="0" rtl="0" algn="l">
              <a:spcBef>
                <a:spcPts val="0"/>
              </a:spcBef>
              <a:spcAft>
                <a:spcPts val="0"/>
              </a:spcAft>
              <a:buNone/>
            </a:pPr>
            <a:r>
              <a:t/>
            </a:r>
            <a:endParaRPr>
              <a:latin typeface="Quattrocento Sans"/>
              <a:ea typeface="Quattrocento Sans"/>
              <a:cs typeface="Quattrocento Sans"/>
              <a:sym typeface="Quattrocento Sans"/>
            </a:endParaRPr>
          </a:p>
        </p:txBody>
      </p:sp>
      <p:pic>
        <p:nvPicPr>
          <p:cNvPr id="659" name="Google Shape;659;gfbcdc11262_4_22"/>
          <p:cNvPicPr preferRelativeResize="0"/>
          <p:nvPr/>
        </p:nvPicPr>
        <p:blipFill>
          <a:blip r:embed="rId3">
            <a:alphaModFix/>
          </a:blip>
          <a:stretch>
            <a:fillRect/>
          </a:stretch>
        </p:blipFill>
        <p:spPr>
          <a:xfrm>
            <a:off x="76200" y="1618774"/>
            <a:ext cx="8632375" cy="50530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gfbcdc11262_4_29"/>
          <p:cNvSpPr/>
          <p:nvPr/>
        </p:nvSpPr>
        <p:spPr>
          <a:xfrm>
            <a:off x="0" y="-58500"/>
            <a:ext cx="12192000" cy="1658700"/>
          </a:xfrm>
          <a:prstGeom prst="rect">
            <a:avLst/>
          </a:prstGeom>
          <a:solidFill>
            <a:srgbClr val="30353F">
              <a:alpha val="85490"/>
            </a:srgbClr>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lang="en-US" sz="3600">
                <a:solidFill>
                  <a:schemeClr val="lt1"/>
                </a:solidFill>
                <a:latin typeface="Quattrocento Sans"/>
                <a:ea typeface="Quattrocento Sans"/>
                <a:cs typeface="Quattrocento Sans"/>
                <a:sym typeface="Quattrocento Sans"/>
              </a:rPr>
              <a:t>Linear Regression:</a:t>
            </a:r>
            <a:endParaRPr b="1" sz="3600">
              <a:solidFill>
                <a:schemeClr val="lt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rPr b="1" lang="en-US" sz="3600">
                <a:solidFill>
                  <a:schemeClr val="lt1"/>
                </a:solidFill>
                <a:latin typeface="Quattrocento Sans"/>
                <a:ea typeface="Quattrocento Sans"/>
                <a:cs typeface="Quattrocento Sans"/>
                <a:sym typeface="Quattrocento Sans"/>
              </a:rPr>
              <a:t>Enrollment Total vs </a:t>
            </a:r>
            <a:r>
              <a:rPr b="1" lang="en-US" sz="3600">
                <a:solidFill>
                  <a:schemeClr val="lt1"/>
                </a:solidFill>
                <a:latin typeface="Quattrocento Sans"/>
                <a:ea typeface="Quattrocento Sans"/>
                <a:cs typeface="Quattrocento Sans"/>
                <a:sym typeface="Quattrocento Sans"/>
              </a:rPr>
              <a:t>Cumulative Positive Cases </a:t>
            </a:r>
            <a:r>
              <a:rPr b="1" lang="en-US" sz="3600">
                <a:solidFill>
                  <a:schemeClr val="lt1"/>
                </a:solidFill>
                <a:latin typeface="Quattrocento Sans"/>
                <a:ea typeface="Quattrocento Sans"/>
                <a:cs typeface="Quattrocento Sans"/>
                <a:sym typeface="Quattrocento Sans"/>
              </a:rPr>
              <a:t>2021</a:t>
            </a:r>
            <a:endParaRPr b="1" sz="3600">
              <a:solidFill>
                <a:schemeClr val="lt1"/>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800"/>
              <a:buFont typeface="Arial"/>
              <a:buNone/>
            </a:pPr>
            <a:r>
              <a:t/>
            </a:r>
            <a:endParaRPr b="1" sz="4000">
              <a:solidFill>
                <a:schemeClr val="lt1"/>
              </a:solidFill>
              <a:latin typeface="Quattrocento Sans"/>
              <a:ea typeface="Quattrocento Sans"/>
              <a:cs typeface="Quattrocento Sans"/>
              <a:sym typeface="Quattrocento Sans"/>
            </a:endParaRPr>
          </a:p>
        </p:txBody>
      </p:sp>
      <p:sp>
        <p:nvSpPr>
          <p:cNvPr id="666" name="Google Shape;666;gfbcdc11262_4_29"/>
          <p:cNvSpPr txBox="1"/>
          <p:nvPr/>
        </p:nvSpPr>
        <p:spPr>
          <a:xfrm>
            <a:off x="8694950" y="3202325"/>
            <a:ext cx="3374700" cy="2616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latin typeface="Quattrocento Sans"/>
                <a:ea typeface="Quattrocento Sans"/>
                <a:cs typeface="Quattrocento Sans"/>
                <a:sym typeface="Quattrocento Sans"/>
              </a:rPr>
              <a:t>r = </a:t>
            </a:r>
            <a:r>
              <a:rPr lang="en-US" sz="2400">
                <a:solidFill>
                  <a:schemeClr val="dk1"/>
                </a:solidFill>
                <a:highlight>
                  <a:srgbClr val="FFFFFF"/>
                </a:highlight>
              </a:rPr>
              <a:t>0.98350271</a:t>
            </a:r>
            <a:endParaRPr sz="2400">
              <a:solidFill>
                <a:schemeClr val="dk1"/>
              </a:solidFill>
              <a:highlight>
                <a:srgbClr val="FFFFFF"/>
              </a:highlight>
            </a:endParaRPr>
          </a:p>
          <a:p>
            <a:pPr indent="0" lvl="0" marL="0" rtl="0" algn="l">
              <a:spcBef>
                <a:spcPts val="0"/>
              </a:spcBef>
              <a:spcAft>
                <a:spcPts val="0"/>
              </a:spcAft>
              <a:buNone/>
            </a:pPr>
            <a:r>
              <a:t/>
            </a:r>
            <a:endParaRPr sz="2400">
              <a:solidFill>
                <a:schemeClr val="dk1"/>
              </a:solidFill>
              <a:highlight>
                <a:srgbClr val="FFFFFF"/>
              </a:highlight>
            </a:endParaRPr>
          </a:p>
          <a:p>
            <a:pPr indent="0" lvl="0" marL="0" rtl="0" algn="l">
              <a:spcBef>
                <a:spcPts val="0"/>
              </a:spcBef>
              <a:spcAft>
                <a:spcPts val="0"/>
              </a:spcAft>
              <a:buNone/>
            </a:pPr>
            <a:r>
              <a:t/>
            </a:r>
            <a:endParaRPr sz="2400">
              <a:solidFill>
                <a:schemeClr val="dk1"/>
              </a:solidFill>
              <a:highlight>
                <a:srgbClr val="FFFFFF"/>
              </a:highlight>
            </a:endParaRPr>
          </a:p>
          <a:p>
            <a:pPr indent="0" lvl="0" marL="0" rtl="0" algn="l">
              <a:spcBef>
                <a:spcPts val="0"/>
              </a:spcBef>
              <a:spcAft>
                <a:spcPts val="0"/>
              </a:spcAft>
              <a:buNone/>
            </a:pPr>
            <a:r>
              <a:rPr lang="en-US" sz="2400">
                <a:solidFill>
                  <a:schemeClr val="dk1"/>
                </a:solidFill>
                <a:highlight>
                  <a:srgbClr val="FFFFFF"/>
                </a:highlight>
              </a:rPr>
              <a:t>R2 = 96.73%</a:t>
            </a:r>
            <a:endParaRPr sz="2400">
              <a:solidFill>
                <a:schemeClr val="dk1"/>
              </a:solidFill>
              <a:highlight>
                <a:srgbClr val="FFFFFF"/>
              </a:highlight>
            </a:endParaRPr>
          </a:p>
          <a:p>
            <a:pPr indent="0" lvl="0" marL="0" rtl="0" algn="l">
              <a:spcBef>
                <a:spcPts val="0"/>
              </a:spcBef>
              <a:spcAft>
                <a:spcPts val="0"/>
              </a:spcAft>
              <a:buNone/>
            </a:pPr>
            <a:r>
              <a:t/>
            </a:r>
            <a:endParaRPr sz="2400">
              <a:solidFill>
                <a:schemeClr val="dk1"/>
              </a:solidFill>
              <a:highlight>
                <a:srgbClr val="FFFFFF"/>
              </a:highlight>
            </a:endParaRPr>
          </a:p>
          <a:p>
            <a:pPr indent="0" lvl="0" marL="0" rtl="0" algn="l">
              <a:spcBef>
                <a:spcPts val="0"/>
              </a:spcBef>
              <a:spcAft>
                <a:spcPts val="0"/>
              </a:spcAft>
              <a:buNone/>
            </a:pPr>
            <a:r>
              <a:rPr lang="en-US" sz="2400">
                <a:solidFill>
                  <a:schemeClr val="dk1"/>
                </a:solidFill>
                <a:highlight>
                  <a:srgbClr val="FFFFFF"/>
                </a:highlight>
              </a:rPr>
              <a:t>y = 1.2309x - 25730.3</a:t>
            </a:r>
            <a:endParaRPr sz="2400">
              <a:solidFill>
                <a:schemeClr val="dk1"/>
              </a:solidFill>
              <a:highlight>
                <a:srgbClr val="FFFFFF"/>
              </a:highlight>
            </a:endParaRPr>
          </a:p>
          <a:p>
            <a:pPr indent="0" lvl="0" marL="0" rtl="0" algn="l">
              <a:spcBef>
                <a:spcPts val="0"/>
              </a:spcBef>
              <a:spcAft>
                <a:spcPts val="0"/>
              </a:spcAft>
              <a:buNone/>
            </a:pPr>
            <a:r>
              <a:t/>
            </a:r>
            <a:endParaRPr>
              <a:latin typeface="Quattrocento Sans"/>
              <a:ea typeface="Quattrocento Sans"/>
              <a:cs typeface="Quattrocento Sans"/>
              <a:sym typeface="Quattrocento Sans"/>
            </a:endParaRPr>
          </a:p>
        </p:txBody>
      </p:sp>
      <p:pic>
        <p:nvPicPr>
          <p:cNvPr id="667" name="Google Shape;667;gfbcdc11262_4_29"/>
          <p:cNvPicPr preferRelativeResize="0"/>
          <p:nvPr/>
        </p:nvPicPr>
        <p:blipFill>
          <a:blip r:embed="rId3">
            <a:alphaModFix/>
          </a:blip>
          <a:stretch>
            <a:fillRect/>
          </a:stretch>
        </p:blipFill>
        <p:spPr>
          <a:xfrm>
            <a:off x="81650" y="1697887"/>
            <a:ext cx="8531675" cy="507707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 name="Shape 672"/>
        <p:cNvGrpSpPr/>
        <p:nvPr/>
      </p:nvGrpSpPr>
      <p:grpSpPr>
        <a:xfrm>
          <a:off x="0" y="0"/>
          <a:ext cx="0" cy="0"/>
          <a:chOff x="0" y="0"/>
          <a:chExt cx="0" cy="0"/>
        </a:xfrm>
      </p:grpSpPr>
      <p:sp>
        <p:nvSpPr>
          <p:cNvPr id="673" name="Google Shape;673;gfbcdc11262_1_0"/>
          <p:cNvSpPr txBox="1"/>
          <p:nvPr/>
        </p:nvSpPr>
        <p:spPr>
          <a:xfrm>
            <a:off x="4135530" y="165381"/>
            <a:ext cx="3921000" cy="492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3200"/>
              <a:buFont typeface="Arial"/>
              <a:buNone/>
            </a:pPr>
            <a:r>
              <a:rPr b="1" lang="en-US" sz="3200">
                <a:solidFill>
                  <a:srgbClr val="30353F"/>
                </a:solidFill>
                <a:latin typeface="Century Gothic"/>
                <a:ea typeface="Century Gothic"/>
                <a:cs typeface="Century Gothic"/>
                <a:sym typeface="Century Gothic"/>
              </a:rPr>
              <a:t>S</a:t>
            </a:r>
            <a:r>
              <a:rPr b="1" lang="en-US" sz="3200">
                <a:solidFill>
                  <a:srgbClr val="30353F"/>
                </a:solidFill>
                <a:latin typeface="Century Gothic"/>
                <a:ea typeface="Century Gothic"/>
                <a:cs typeface="Century Gothic"/>
                <a:sym typeface="Century Gothic"/>
              </a:rPr>
              <a:t>ummary</a:t>
            </a:r>
            <a:endParaRPr b="0" i="0" sz="1400" u="none" cap="none" strike="noStrike">
              <a:solidFill>
                <a:srgbClr val="000000"/>
              </a:solidFill>
              <a:latin typeface="Arial"/>
              <a:ea typeface="Arial"/>
              <a:cs typeface="Arial"/>
              <a:sym typeface="Arial"/>
            </a:endParaRPr>
          </a:p>
        </p:txBody>
      </p:sp>
      <p:sp>
        <p:nvSpPr>
          <p:cNvPr id="674" name="Google Shape;674;gfbcdc11262_1_0"/>
          <p:cNvSpPr/>
          <p:nvPr/>
        </p:nvSpPr>
        <p:spPr>
          <a:xfrm>
            <a:off x="1052276" y="854232"/>
            <a:ext cx="10087500" cy="5626800"/>
          </a:xfrm>
          <a:prstGeom prst="rect">
            <a:avLst/>
          </a:prstGeom>
          <a:solidFill>
            <a:srgbClr val="CFCFCF">
              <a:alpha val="29409"/>
            </a:srgbClr>
          </a:solidFill>
          <a:ln>
            <a:noFill/>
          </a:ln>
        </p:spPr>
        <p:txBody>
          <a:bodyPr anchorCtr="0" anchor="ctr" bIns="45700" lIns="91425" spcFirstLastPara="1" rIns="91425" wrap="square" tIns="45700">
            <a:noAutofit/>
          </a:bodyPr>
          <a:lstStyle/>
          <a:p>
            <a:pPr indent="0" lvl="0" marL="457200" marR="0" rtl="0" algn="l">
              <a:lnSpc>
                <a:spcPct val="100000"/>
              </a:lnSpc>
              <a:spcBef>
                <a:spcPts val="0"/>
              </a:spcBef>
              <a:spcAft>
                <a:spcPts val="0"/>
              </a:spcAft>
              <a:buNone/>
            </a:pPr>
            <a:r>
              <a:t/>
            </a:r>
            <a:endParaRPr b="0" i="0" sz="18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2200"/>
              <a:buFont typeface="Arial"/>
              <a:buChar char="•"/>
            </a:pPr>
            <a:r>
              <a:rPr b="0" i="0" lang="en-US" sz="2200" u="none" cap="none" strike="noStrike">
                <a:solidFill>
                  <a:schemeClr val="dk1"/>
                </a:solidFill>
                <a:latin typeface="Quattrocento Sans"/>
                <a:ea typeface="Quattrocento Sans"/>
                <a:cs typeface="Quattrocento Sans"/>
                <a:sym typeface="Quattrocento Sans"/>
              </a:rPr>
              <a:t>Was there significant change of enrollment pre-Covid vs during Covid?</a:t>
            </a:r>
            <a:endParaRPr b="0" i="0" sz="2200" u="none" cap="none" strike="noStrike">
              <a:solidFill>
                <a:schemeClr val="dk1"/>
              </a:solidFill>
              <a:latin typeface="Quattrocento Sans"/>
              <a:ea typeface="Quattrocento Sans"/>
              <a:cs typeface="Quattrocento Sans"/>
              <a:sym typeface="Quattrocento Sans"/>
            </a:endParaRPr>
          </a:p>
          <a:p>
            <a:pPr indent="-368300" lvl="1" marL="914400" marR="0" rtl="0" algn="l">
              <a:lnSpc>
                <a:spcPct val="100000"/>
              </a:lnSpc>
              <a:spcBef>
                <a:spcPts val="0"/>
              </a:spcBef>
              <a:spcAft>
                <a:spcPts val="0"/>
              </a:spcAft>
              <a:buClr>
                <a:schemeClr val="dk1"/>
              </a:buClr>
              <a:buSzPts val="2200"/>
              <a:buFont typeface="Quattrocento Sans"/>
              <a:buChar char="○"/>
            </a:pPr>
            <a:r>
              <a:rPr lang="en-US" sz="2200">
                <a:solidFill>
                  <a:schemeClr val="dk1"/>
                </a:solidFill>
                <a:latin typeface="Quattrocento Sans"/>
                <a:ea typeface="Quattrocento Sans"/>
                <a:cs typeface="Quattrocento Sans"/>
                <a:sym typeface="Quattrocento Sans"/>
              </a:rPr>
              <a:t>Drop in total enrollment</a:t>
            </a:r>
            <a:endParaRPr sz="2200">
              <a:solidFill>
                <a:schemeClr val="dk1"/>
              </a:solidFill>
              <a:latin typeface="Quattrocento Sans"/>
              <a:ea typeface="Quattrocento Sans"/>
              <a:cs typeface="Quattrocento Sans"/>
              <a:sym typeface="Quattrocento Sans"/>
            </a:endParaRPr>
          </a:p>
          <a:p>
            <a:pPr indent="-368300" lvl="1" marL="914400" marR="0" rtl="0" algn="l">
              <a:lnSpc>
                <a:spcPct val="100000"/>
              </a:lnSpc>
              <a:spcBef>
                <a:spcPts val="0"/>
              </a:spcBef>
              <a:spcAft>
                <a:spcPts val="0"/>
              </a:spcAft>
              <a:buClr>
                <a:schemeClr val="dk1"/>
              </a:buClr>
              <a:buSzPts val="2200"/>
              <a:buFont typeface="Quattrocento Sans"/>
              <a:buChar char="○"/>
            </a:pPr>
            <a:r>
              <a:rPr lang="en-US" sz="2200">
                <a:solidFill>
                  <a:schemeClr val="dk1"/>
                </a:solidFill>
                <a:latin typeface="Quattrocento Sans"/>
                <a:ea typeface="Quattrocento Sans"/>
                <a:cs typeface="Quattrocento Sans"/>
                <a:sym typeface="Quattrocento Sans"/>
              </a:rPr>
              <a:t>Dependent on county</a:t>
            </a:r>
            <a:endParaRPr sz="2200">
              <a:solidFill>
                <a:schemeClr val="dk1"/>
              </a:solidFill>
              <a:latin typeface="Quattrocento Sans"/>
              <a:ea typeface="Quattrocento Sans"/>
              <a:cs typeface="Quattrocento Sans"/>
              <a:sym typeface="Quattrocento Sans"/>
            </a:endParaRPr>
          </a:p>
          <a:p>
            <a:pPr indent="-368300" lvl="0" marL="457200" rtl="0" algn="l">
              <a:spcBef>
                <a:spcPts val="0"/>
              </a:spcBef>
              <a:spcAft>
                <a:spcPts val="0"/>
              </a:spcAft>
              <a:buClr>
                <a:schemeClr val="dk1"/>
              </a:buClr>
              <a:buSzPts val="2200"/>
              <a:buChar char="•"/>
            </a:pPr>
            <a:r>
              <a:rPr lang="en-US" sz="2200">
                <a:solidFill>
                  <a:schemeClr val="dk1"/>
                </a:solidFill>
                <a:latin typeface="Quattrocento Sans"/>
                <a:ea typeface="Quattrocento Sans"/>
                <a:cs typeface="Quattrocento Sans"/>
                <a:sym typeface="Quattrocento Sans"/>
              </a:rPr>
              <a:t>Did enrollment numbers change more for specific demographics?</a:t>
            </a:r>
            <a:endParaRPr b="0" i="0" sz="2200" u="none" cap="none" strike="noStrike">
              <a:solidFill>
                <a:schemeClr val="dk1"/>
              </a:solidFill>
              <a:latin typeface="Quattrocento Sans"/>
              <a:ea typeface="Quattrocento Sans"/>
              <a:cs typeface="Quattrocento Sans"/>
              <a:sym typeface="Quattrocento Sans"/>
            </a:endParaRPr>
          </a:p>
          <a:p>
            <a:pPr indent="-368300" lvl="1" marL="914400" rtl="0" algn="l">
              <a:spcBef>
                <a:spcPts val="0"/>
              </a:spcBef>
              <a:spcAft>
                <a:spcPts val="0"/>
              </a:spcAft>
              <a:buClr>
                <a:schemeClr val="dk1"/>
              </a:buClr>
              <a:buSzPts val="2200"/>
              <a:buFont typeface="Quattrocento Sans"/>
              <a:buChar char="○"/>
            </a:pPr>
            <a:r>
              <a:rPr lang="en-US" sz="2200">
                <a:solidFill>
                  <a:schemeClr val="dk1"/>
                </a:solidFill>
                <a:latin typeface="Quattrocento Sans"/>
                <a:ea typeface="Quattrocento Sans"/>
                <a:cs typeface="Quattrocento Sans"/>
                <a:sym typeface="Quattrocento Sans"/>
              </a:rPr>
              <a:t>Differed per demographic (i.e. Homelessness vs. Race)</a:t>
            </a:r>
            <a:endParaRPr sz="2200">
              <a:solidFill>
                <a:schemeClr val="dk1"/>
              </a:solidFill>
              <a:latin typeface="Quattrocento Sans"/>
              <a:ea typeface="Quattrocento Sans"/>
              <a:cs typeface="Quattrocento Sans"/>
              <a:sym typeface="Quattrocento Sans"/>
            </a:endParaRPr>
          </a:p>
          <a:p>
            <a:pPr indent="-368300" lvl="1" marL="914400" rtl="0" algn="l">
              <a:spcBef>
                <a:spcPts val="0"/>
              </a:spcBef>
              <a:spcAft>
                <a:spcPts val="0"/>
              </a:spcAft>
              <a:buClr>
                <a:schemeClr val="dk1"/>
              </a:buClr>
              <a:buSzPts val="2200"/>
              <a:buFont typeface="Quattrocento Sans"/>
              <a:buChar char="○"/>
            </a:pPr>
            <a:r>
              <a:rPr lang="en-US" sz="2200">
                <a:solidFill>
                  <a:schemeClr val="dk1"/>
                </a:solidFill>
                <a:latin typeface="Quattrocento Sans"/>
                <a:ea typeface="Quattrocento Sans"/>
                <a:cs typeface="Quattrocento Sans"/>
                <a:sym typeface="Quattrocento Sans"/>
              </a:rPr>
              <a:t>Drop by demographic was overall even</a:t>
            </a:r>
            <a:endParaRPr sz="2200">
              <a:solidFill>
                <a:schemeClr val="dk1"/>
              </a:solidFill>
              <a:latin typeface="Quattrocento Sans"/>
              <a:ea typeface="Quattrocento Sans"/>
              <a:cs typeface="Quattrocento Sans"/>
              <a:sym typeface="Quattrocento Sans"/>
            </a:endParaRPr>
          </a:p>
          <a:p>
            <a:pPr indent="-285750" lvl="0" marL="285750" marR="0" rtl="0" algn="l">
              <a:lnSpc>
                <a:spcPct val="100000"/>
              </a:lnSpc>
              <a:spcBef>
                <a:spcPts val="0"/>
              </a:spcBef>
              <a:spcAft>
                <a:spcPts val="0"/>
              </a:spcAft>
              <a:buClr>
                <a:schemeClr val="dk1"/>
              </a:buClr>
              <a:buSzPts val="2200"/>
              <a:buFont typeface="Arial"/>
              <a:buChar char="•"/>
            </a:pPr>
            <a:r>
              <a:rPr b="0" i="0" lang="en-US" sz="2200" u="none" cap="none" strike="noStrike">
                <a:solidFill>
                  <a:schemeClr val="dk1"/>
                </a:solidFill>
                <a:latin typeface="Quattrocento Sans"/>
                <a:ea typeface="Quattrocento Sans"/>
                <a:cs typeface="Quattrocento Sans"/>
                <a:sym typeface="Quattrocento Sans"/>
              </a:rPr>
              <a:t>Is there a correlation between COVID cases vs students enrolled?</a:t>
            </a:r>
            <a:endParaRPr b="0" i="0" sz="2200" u="none" cap="none" strike="noStrike">
              <a:solidFill>
                <a:schemeClr val="dk1"/>
              </a:solidFill>
              <a:latin typeface="Quattrocento Sans"/>
              <a:ea typeface="Quattrocento Sans"/>
              <a:cs typeface="Quattrocento Sans"/>
              <a:sym typeface="Quattrocento Sans"/>
            </a:endParaRPr>
          </a:p>
          <a:p>
            <a:pPr indent="-368300" lvl="1" marL="914400" marR="0" rtl="0" algn="l">
              <a:lnSpc>
                <a:spcPct val="100000"/>
              </a:lnSpc>
              <a:spcBef>
                <a:spcPts val="0"/>
              </a:spcBef>
              <a:spcAft>
                <a:spcPts val="0"/>
              </a:spcAft>
              <a:buClr>
                <a:schemeClr val="dk1"/>
              </a:buClr>
              <a:buSzPts val="2200"/>
              <a:buFont typeface="Quattrocento Sans"/>
              <a:buChar char="○"/>
            </a:pPr>
            <a:r>
              <a:rPr lang="en-US" sz="2200">
                <a:solidFill>
                  <a:schemeClr val="dk1"/>
                </a:solidFill>
                <a:latin typeface="Quattrocento Sans"/>
                <a:ea typeface="Quattrocento Sans"/>
                <a:cs typeface="Quattrocento Sans"/>
                <a:sym typeface="Quattrocento Sans"/>
              </a:rPr>
              <a:t>Highly positively correlated</a:t>
            </a:r>
            <a:endParaRPr sz="2200">
              <a:solidFill>
                <a:schemeClr val="dk1"/>
              </a:solidFill>
              <a:latin typeface="Quattrocento Sans"/>
              <a:ea typeface="Quattrocento Sans"/>
              <a:cs typeface="Quattrocento Sans"/>
              <a:sym typeface="Quattrocento Sans"/>
            </a:endParaRPr>
          </a:p>
          <a:p>
            <a:pPr indent="-368300" lvl="1" marL="914400" marR="0" rtl="0" algn="l">
              <a:lnSpc>
                <a:spcPct val="100000"/>
              </a:lnSpc>
              <a:spcBef>
                <a:spcPts val="0"/>
              </a:spcBef>
              <a:spcAft>
                <a:spcPts val="0"/>
              </a:spcAft>
              <a:buClr>
                <a:schemeClr val="dk1"/>
              </a:buClr>
              <a:buSzPts val="2200"/>
              <a:buFont typeface="Quattrocento Sans"/>
              <a:buChar char="○"/>
            </a:pPr>
            <a:r>
              <a:rPr lang="en-US" sz="2200">
                <a:solidFill>
                  <a:schemeClr val="dk1"/>
                </a:solidFill>
                <a:latin typeface="Quattrocento Sans"/>
                <a:ea typeface="Quattrocento Sans"/>
                <a:cs typeface="Quattrocento Sans"/>
                <a:sym typeface="Quattrocento Sans"/>
              </a:rPr>
              <a:t>Does not imply causation</a:t>
            </a:r>
            <a:endParaRPr sz="2200">
              <a:solidFill>
                <a:schemeClr val="dk1"/>
              </a:solidFill>
              <a:latin typeface="Quattrocento Sans"/>
              <a:ea typeface="Quattrocento Sans"/>
              <a:cs typeface="Quattrocento Sans"/>
              <a:sym typeface="Quattrocento Sans"/>
            </a:endParaRPr>
          </a:p>
        </p:txBody>
      </p:sp>
      <p:sp>
        <p:nvSpPr>
          <p:cNvPr id="675" name="Google Shape;675;gfbcdc11262_1_0"/>
          <p:cNvSpPr/>
          <p:nvPr/>
        </p:nvSpPr>
        <p:spPr>
          <a:xfrm rot="2700000">
            <a:off x="11788487" y="6333628"/>
            <a:ext cx="528314" cy="604135"/>
          </a:xfrm>
          <a:custGeom>
            <a:rect b="b" l="l" r="r" t="t"/>
            <a:pathLst>
              <a:path extrusionOk="0" h="1017114" w="889463">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98A3AD"/>
              </a:solidFill>
              <a:latin typeface="Quattrocento Sans"/>
              <a:ea typeface="Quattrocento Sans"/>
              <a:cs typeface="Quattrocento Sans"/>
              <a:sym typeface="Quattrocento Sans"/>
            </a:endParaRPr>
          </a:p>
        </p:txBody>
      </p:sp>
      <p:sp>
        <p:nvSpPr>
          <p:cNvPr id="676" name="Google Shape;676;gfbcdc11262_1_0"/>
          <p:cNvSpPr txBox="1"/>
          <p:nvPr/>
        </p:nvSpPr>
        <p:spPr>
          <a:xfrm>
            <a:off x="11907454" y="6481180"/>
            <a:ext cx="2775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Quattrocento Sans"/>
                <a:ea typeface="Quattrocento Sans"/>
                <a:cs typeface="Quattrocento Sans"/>
                <a:sym typeface="Quattrocento Sans"/>
              </a:rPr>
              <a:t>3</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5"/>
          <p:cNvSpPr/>
          <p:nvPr/>
        </p:nvSpPr>
        <p:spPr>
          <a:xfrm rot="2700000">
            <a:off x="11788943" y="6333474"/>
            <a:ext cx="527486" cy="603188"/>
          </a:xfrm>
          <a:custGeom>
            <a:rect b="b" l="l" r="r" t="t"/>
            <a:pathLst>
              <a:path extrusionOk="0" h="1017114" w="889463">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98A3AD"/>
              </a:solidFill>
              <a:latin typeface="Quattrocento Sans"/>
              <a:ea typeface="Quattrocento Sans"/>
              <a:cs typeface="Quattrocento Sans"/>
              <a:sym typeface="Quattrocento Sans"/>
            </a:endParaRPr>
          </a:p>
        </p:txBody>
      </p:sp>
      <p:sp>
        <p:nvSpPr>
          <p:cNvPr id="144" name="Google Shape;144;p5"/>
          <p:cNvSpPr txBox="1"/>
          <p:nvPr/>
        </p:nvSpPr>
        <p:spPr>
          <a:xfrm>
            <a:off x="11907454" y="6481180"/>
            <a:ext cx="29046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a:solidFill>
                  <a:schemeClr val="lt1"/>
                </a:solidFill>
                <a:latin typeface="Quattrocento Sans"/>
                <a:ea typeface="Quattrocento Sans"/>
                <a:cs typeface="Quattrocento Sans"/>
                <a:sym typeface="Quattrocento Sans"/>
              </a:rPr>
              <a:t>4</a:t>
            </a:r>
            <a:endParaRPr b="0" i="0" sz="1400" u="none" cap="none" strike="noStrike">
              <a:solidFill>
                <a:srgbClr val="000000"/>
              </a:solidFill>
              <a:latin typeface="Arial"/>
              <a:ea typeface="Arial"/>
              <a:cs typeface="Arial"/>
              <a:sym typeface="Arial"/>
            </a:endParaRPr>
          </a:p>
        </p:txBody>
      </p:sp>
      <p:grpSp>
        <p:nvGrpSpPr>
          <p:cNvPr id="145" name="Google Shape;145;p5"/>
          <p:cNvGrpSpPr/>
          <p:nvPr/>
        </p:nvGrpSpPr>
        <p:grpSpPr>
          <a:xfrm>
            <a:off x="825793" y="2495312"/>
            <a:ext cx="5310651" cy="2605372"/>
            <a:chOff x="825793" y="2066880"/>
            <a:chExt cx="5310651" cy="2605372"/>
          </a:xfrm>
        </p:grpSpPr>
        <p:sp>
          <p:nvSpPr>
            <p:cNvPr id="146" name="Google Shape;146;p5"/>
            <p:cNvSpPr/>
            <p:nvPr/>
          </p:nvSpPr>
          <p:spPr>
            <a:xfrm>
              <a:off x="1174451" y="2068093"/>
              <a:ext cx="2205714" cy="702966"/>
            </a:xfrm>
            <a:prstGeom prst="rect">
              <a:avLst/>
            </a:prstGeom>
            <a:gradFill>
              <a:gsLst>
                <a:gs pos="0">
                  <a:srgbClr val="515A6B"/>
                </a:gs>
                <a:gs pos="54000">
                  <a:srgbClr val="515A6B"/>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grpSp>
          <p:nvGrpSpPr>
            <p:cNvPr id="147" name="Google Shape;147;p5"/>
            <p:cNvGrpSpPr/>
            <p:nvPr/>
          </p:nvGrpSpPr>
          <p:grpSpPr>
            <a:xfrm>
              <a:off x="825793" y="2068093"/>
              <a:ext cx="702967" cy="702966"/>
              <a:chOff x="1072536" y="1083143"/>
              <a:chExt cx="788715" cy="788715"/>
            </a:xfrm>
          </p:grpSpPr>
          <p:sp>
            <p:nvSpPr>
              <p:cNvPr id="148" name="Google Shape;148;p5"/>
              <p:cNvSpPr/>
              <p:nvPr/>
            </p:nvSpPr>
            <p:spPr>
              <a:xfrm>
                <a:off x="1072536" y="1083143"/>
                <a:ext cx="788715" cy="788715"/>
              </a:xfrm>
              <a:prstGeom prst="ellipse">
                <a:avLst/>
              </a:prstGeom>
              <a:solidFill>
                <a:srgbClr val="30353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49" name="Google Shape;149;p5"/>
              <p:cNvSpPr/>
              <p:nvPr/>
            </p:nvSpPr>
            <p:spPr>
              <a:xfrm>
                <a:off x="1420682" y="1443912"/>
                <a:ext cx="25982" cy="67806"/>
              </a:xfrm>
              <a:custGeom>
                <a:rect b="b" l="l" r="r" t="t"/>
                <a:pathLst>
                  <a:path extrusionOk="0" h="364" w="139">
                    <a:moveTo>
                      <a:pt x="99" y="0"/>
                    </a:moveTo>
                    <a:cubicBezTo>
                      <a:pt x="39" y="0"/>
                      <a:pt x="39" y="0"/>
                      <a:pt x="39" y="0"/>
                    </a:cubicBezTo>
                    <a:cubicBezTo>
                      <a:pt x="18" y="0"/>
                      <a:pt x="0" y="18"/>
                      <a:pt x="0" y="40"/>
                    </a:cubicBezTo>
                    <a:cubicBezTo>
                      <a:pt x="0" y="62"/>
                      <a:pt x="18" y="79"/>
                      <a:pt x="39" y="79"/>
                    </a:cubicBezTo>
                    <a:cubicBezTo>
                      <a:pt x="59" y="79"/>
                      <a:pt x="59" y="79"/>
                      <a:pt x="59" y="79"/>
                    </a:cubicBezTo>
                    <a:cubicBezTo>
                      <a:pt x="59" y="324"/>
                      <a:pt x="59" y="324"/>
                      <a:pt x="59" y="324"/>
                    </a:cubicBezTo>
                    <a:cubicBezTo>
                      <a:pt x="59" y="346"/>
                      <a:pt x="77" y="364"/>
                      <a:pt x="99" y="364"/>
                    </a:cubicBezTo>
                    <a:cubicBezTo>
                      <a:pt x="121" y="364"/>
                      <a:pt x="139" y="346"/>
                      <a:pt x="139" y="324"/>
                    </a:cubicBezTo>
                    <a:cubicBezTo>
                      <a:pt x="139" y="40"/>
                      <a:pt x="139" y="40"/>
                      <a:pt x="139" y="40"/>
                    </a:cubicBezTo>
                    <a:cubicBezTo>
                      <a:pt x="139" y="18"/>
                      <a:pt x="121" y="0"/>
                      <a:pt x="99"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sp>
          <p:nvSpPr>
            <p:cNvPr id="150" name="Google Shape;150;p5"/>
            <p:cNvSpPr txBox="1"/>
            <p:nvPr/>
          </p:nvSpPr>
          <p:spPr>
            <a:xfrm>
              <a:off x="1685627" y="2147597"/>
              <a:ext cx="1485763" cy="492443"/>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Quattrocento Sans"/>
                  <a:ea typeface="Quattrocento Sans"/>
                  <a:cs typeface="Quattrocento Sans"/>
                  <a:sym typeface="Quattrocento Sans"/>
                </a:rPr>
                <a:t>Cleaning the Data</a:t>
              </a:r>
              <a:endParaRPr b="0" i="0" sz="1400" u="none" cap="none" strike="noStrike">
                <a:solidFill>
                  <a:srgbClr val="000000"/>
                </a:solidFill>
                <a:latin typeface="Arial"/>
                <a:ea typeface="Arial"/>
                <a:cs typeface="Arial"/>
                <a:sym typeface="Arial"/>
              </a:endParaRPr>
            </a:p>
          </p:txBody>
        </p:sp>
        <p:sp>
          <p:nvSpPr>
            <p:cNvPr id="151" name="Google Shape;151;p5"/>
            <p:cNvSpPr/>
            <p:nvPr/>
          </p:nvSpPr>
          <p:spPr>
            <a:xfrm>
              <a:off x="1196195" y="3920431"/>
              <a:ext cx="2183970" cy="702966"/>
            </a:xfrm>
            <a:prstGeom prst="rect">
              <a:avLst/>
            </a:prstGeom>
            <a:gradFill>
              <a:gsLst>
                <a:gs pos="0">
                  <a:srgbClr val="DBDBDB"/>
                </a:gs>
                <a:gs pos="54000">
                  <a:srgbClr val="DBDBDB"/>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grpSp>
          <p:nvGrpSpPr>
            <p:cNvPr id="152" name="Google Shape;152;p5"/>
            <p:cNvGrpSpPr/>
            <p:nvPr/>
          </p:nvGrpSpPr>
          <p:grpSpPr>
            <a:xfrm>
              <a:off x="844712" y="3920431"/>
              <a:ext cx="702967" cy="702966"/>
              <a:chOff x="1093763" y="3171060"/>
              <a:chExt cx="788715" cy="788715"/>
            </a:xfrm>
          </p:grpSpPr>
          <p:sp>
            <p:nvSpPr>
              <p:cNvPr id="153" name="Google Shape;153;p5"/>
              <p:cNvSpPr/>
              <p:nvPr/>
            </p:nvSpPr>
            <p:spPr>
              <a:xfrm>
                <a:off x="1093763" y="3171060"/>
                <a:ext cx="788715" cy="788715"/>
              </a:xfrm>
              <a:prstGeom prst="ellipse">
                <a:avLst/>
              </a:prstGeom>
              <a:solidFill>
                <a:srgbClr val="CFCFC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54" name="Google Shape;154;p5"/>
              <p:cNvSpPr/>
              <p:nvPr/>
            </p:nvSpPr>
            <p:spPr>
              <a:xfrm>
                <a:off x="1305929" y="3382536"/>
                <a:ext cx="364382" cy="365762"/>
              </a:xfrm>
              <a:custGeom>
                <a:rect b="b" l="l" r="r" t="t"/>
                <a:pathLst>
                  <a:path extrusionOk="0" h="2048" w="2048">
                    <a:moveTo>
                      <a:pt x="1819" y="527"/>
                    </a:moveTo>
                    <a:cubicBezTo>
                      <a:pt x="1883" y="472"/>
                      <a:pt x="1924" y="391"/>
                      <a:pt x="1924" y="300"/>
                    </a:cubicBezTo>
                    <a:cubicBezTo>
                      <a:pt x="1924" y="135"/>
                      <a:pt x="1789" y="0"/>
                      <a:pt x="1624" y="0"/>
                    </a:cubicBezTo>
                    <a:cubicBezTo>
                      <a:pt x="1459" y="0"/>
                      <a:pt x="1324" y="135"/>
                      <a:pt x="1324" y="300"/>
                    </a:cubicBezTo>
                    <a:cubicBezTo>
                      <a:pt x="1324" y="300"/>
                      <a:pt x="1324" y="300"/>
                      <a:pt x="1324" y="300"/>
                    </a:cubicBezTo>
                    <a:cubicBezTo>
                      <a:pt x="1229" y="261"/>
                      <a:pt x="1128" y="240"/>
                      <a:pt x="1024" y="240"/>
                    </a:cubicBezTo>
                    <a:cubicBezTo>
                      <a:pt x="920" y="240"/>
                      <a:pt x="816" y="261"/>
                      <a:pt x="720" y="301"/>
                    </a:cubicBezTo>
                    <a:cubicBezTo>
                      <a:pt x="720" y="300"/>
                      <a:pt x="720" y="300"/>
                      <a:pt x="720" y="300"/>
                    </a:cubicBezTo>
                    <a:cubicBezTo>
                      <a:pt x="720" y="135"/>
                      <a:pt x="585" y="0"/>
                      <a:pt x="420" y="0"/>
                    </a:cubicBezTo>
                    <a:cubicBezTo>
                      <a:pt x="255" y="0"/>
                      <a:pt x="120" y="135"/>
                      <a:pt x="120" y="300"/>
                    </a:cubicBezTo>
                    <a:cubicBezTo>
                      <a:pt x="120" y="391"/>
                      <a:pt x="161" y="473"/>
                      <a:pt x="225" y="528"/>
                    </a:cubicBezTo>
                    <a:cubicBezTo>
                      <a:pt x="91" y="598"/>
                      <a:pt x="0" y="739"/>
                      <a:pt x="0" y="900"/>
                    </a:cubicBezTo>
                    <a:cubicBezTo>
                      <a:pt x="0" y="933"/>
                      <a:pt x="27" y="960"/>
                      <a:pt x="60" y="960"/>
                    </a:cubicBezTo>
                    <a:cubicBezTo>
                      <a:pt x="242" y="960"/>
                      <a:pt x="242" y="960"/>
                      <a:pt x="242" y="960"/>
                    </a:cubicBezTo>
                    <a:cubicBezTo>
                      <a:pt x="241" y="980"/>
                      <a:pt x="240" y="1000"/>
                      <a:pt x="240" y="1020"/>
                    </a:cubicBezTo>
                    <a:cubicBezTo>
                      <a:pt x="240" y="1337"/>
                      <a:pt x="429" y="1608"/>
                      <a:pt x="689" y="1730"/>
                    </a:cubicBezTo>
                    <a:cubicBezTo>
                      <a:pt x="631" y="1804"/>
                      <a:pt x="600" y="1894"/>
                      <a:pt x="600" y="1988"/>
                    </a:cubicBezTo>
                    <a:cubicBezTo>
                      <a:pt x="600" y="2021"/>
                      <a:pt x="627" y="2048"/>
                      <a:pt x="660" y="2048"/>
                    </a:cubicBezTo>
                    <a:cubicBezTo>
                      <a:pt x="1384" y="2048"/>
                      <a:pt x="1384" y="2048"/>
                      <a:pt x="1384" y="2048"/>
                    </a:cubicBezTo>
                    <a:cubicBezTo>
                      <a:pt x="1417" y="2048"/>
                      <a:pt x="1444" y="2021"/>
                      <a:pt x="1444" y="1988"/>
                    </a:cubicBezTo>
                    <a:cubicBezTo>
                      <a:pt x="1444" y="1891"/>
                      <a:pt x="1411" y="1801"/>
                      <a:pt x="1357" y="1729"/>
                    </a:cubicBezTo>
                    <a:cubicBezTo>
                      <a:pt x="1619" y="1605"/>
                      <a:pt x="1804" y="1333"/>
                      <a:pt x="1804" y="1020"/>
                    </a:cubicBezTo>
                    <a:cubicBezTo>
                      <a:pt x="1804" y="1000"/>
                      <a:pt x="1803" y="980"/>
                      <a:pt x="1802" y="960"/>
                    </a:cubicBezTo>
                    <a:cubicBezTo>
                      <a:pt x="1988" y="960"/>
                      <a:pt x="1988" y="960"/>
                      <a:pt x="1988" y="960"/>
                    </a:cubicBezTo>
                    <a:cubicBezTo>
                      <a:pt x="2021" y="960"/>
                      <a:pt x="2048" y="933"/>
                      <a:pt x="2048" y="900"/>
                    </a:cubicBezTo>
                    <a:cubicBezTo>
                      <a:pt x="2048" y="738"/>
                      <a:pt x="1955" y="597"/>
                      <a:pt x="1819" y="527"/>
                    </a:cubicBezTo>
                    <a:close/>
                    <a:moveTo>
                      <a:pt x="1624" y="120"/>
                    </a:moveTo>
                    <a:cubicBezTo>
                      <a:pt x="1723" y="120"/>
                      <a:pt x="1804" y="201"/>
                      <a:pt x="1804" y="300"/>
                    </a:cubicBezTo>
                    <a:cubicBezTo>
                      <a:pt x="1804" y="399"/>
                      <a:pt x="1723" y="480"/>
                      <a:pt x="1624" y="480"/>
                    </a:cubicBezTo>
                    <a:cubicBezTo>
                      <a:pt x="1525" y="480"/>
                      <a:pt x="1444" y="399"/>
                      <a:pt x="1444" y="300"/>
                    </a:cubicBezTo>
                    <a:cubicBezTo>
                      <a:pt x="1444" y="201"/>
                      <a:pt x="1525" y="120"/>
                      <a:pt x="1624" y="120"/>
                    </a:cubicBezTo>
                    <a:close/>
                    <a:moveTo>
                      <a:pt x="420" y="120"/>
                    </a:moveTo>
                    <a:cubicBezTo>
                      <a:pt x="519" y="120"/>
                      <a:pt x="600" y="201"/>
                      <a:pt x="600" y="300"/>
                    </a:cubicBezTo>
                    <a:cubicBezTo>
                      <a:pt x="600" y="399"/>
                      <a:pt x="519" y="480"/>
                      <a:pt x="420" y="480"/>
                    </a:cubicBezTo>
                    <a:cubicBezTo>
                      <a:pt x="321" y="480"/>
                      <a:pt x="240" y="399"/>
                      <a:pt x="240" y="300"/>
                    </a:cubicBezTo>
                    <a:cubicBezTo>
                      <a:pt x="240" y="201"/>
                      <a:pt x="321" y="120"/>
                      <a:pt x="420" y="120"/>
                    </a:cubicBezTo>
                    <a:close/>
                    <a:moveTo>
                      <a:pt x="126" y="840"/>
                    </a:moveTo>
                    <a:cubicBezTo>
                      <a:pt x="154" y="703"/>
                      <a:pt x="275" y="600"/>
                      <a:pt x="420" y="600"/>
                    </a:cubicBezTo>
                    <a:cubicBezTo>
                      <a:pt x="565" y="600"/>
                      <a:pt x="686" y="703"/>
                      <a:pt x="714" y="840"/>
                    </a:cubicBezTo>
                    <a:lnTo>
                      <a:pt x="126" y="840"/>
                    </a:lnTo>
                    <a:close/>
                    <a:moveTo>
                      <a:pt x="726" y="1928"/>
                    </a:moveTo>
                    <a:cubicBezTo>
                      <a:pt x="755" y="1791"/>
                      <a:pt x="880" y="1684"/>
                      <a:pt x="1024" y="1684"/>
                    </a:cubicBezTo>
                    <a:cubicBezTo>
                      <a:pt x="1169" y="1684"/>
                      <a:pt x="1291" y="1789"/>
                      <a:pt x="1318" y="1928"/>
                    </a:cubicBezTo>
                    <a:lnTo>
                      <a:pt x="726" y="1928"/>
                    </a:lnTo>
                    <a:close/>
                    <a:moveTo>
                      <a:pt x="840" y="1384"/>
                    </a:moveTo>
                    <a:cubicBezTo>
                      <a:pt x="840" y="1286"/>
                      <a:pt x="924" y="1204"/>
                      <a:pt x="1024" y="1204"/>
                    </a:cubicBezTo>
                    <a:cubicBezTo>
                      <a:pt x="1123" y="1204"/>
                      <a:pt x="1204" y="1285"/>
                      <a:pt x="1204" y="1384"/>
                    </a:cubicBezTo>
                    <a:cubicBezTo>
                      <a:pt x="1204" y="1483"/>
                      <a:pt x="1123" y="1564"/>
                      <a:pt x="1024" y="1564"/>
                    </a:cubicBezTo>
                    <a:cubicBezTo>
                      <a:pt x="924" y="1564"/>
                      <a:pt x="840" y="1482"/>
                      <a:pt x="840" y="1384"/>
                    </a:cubicBezTo>
                    <a:close/>
                    <a:moveTo>
                      <a:pt x="1263" y="1639"/>
                    </a:moveTo>
                    <a:cubicBezTo>
                      <a:pt x="1249" y="1629"/>
                      <a:pt x="1234" y="1620"/>
                      <a:pt x="1218" y="1612"/>
                    </a:cubicBezTo>
                    <a:cubicBezTo>
                      <a:pt x="1283" y="1557"/>
                      <a:pt x="1324" y="1475"/>
                      <a:pt x="1324" y="1384"/>
                    </a:cubicBezTo>
                    <a:cubicBezTo>
                      <a:pt x="1324" y="1219"/>
                      <a:pt x="1189" y="1084"/>
                      <a:pt x="1024" y="1084"/>
                    </a:cubicBezTo>
                    <a:cubicBezTo>
                      <a:pt x="858" y="1084"/>
                      <a:pt x="720" y="1218"/>
                      <a:pt x="720" y="1384"/>
                    </a:cubicBezTo>
                    <a:cubicBezTo>
                      <a:pt x="720" y="1464"/>
                      <a:pt x="752" y="1540"/>
                      <a:pt x="810" y="1597"/>
                    </a:cubicBezTo>
                    <a:cubicBezTo>
                      <a:pt x="816" y="1602"/>
                      <a:pt x="822" y="1608"/>
                      <a:pt x="828" y="1613"/>
                    </a:cubicBezTo>
                    <a:cubicBezTo>
                      <a:pt x="813" y="1621"/>
                      <a:pt x="798" y="1630"/>
                      <a:pt x="783" y="1640"/>
                    </a:cubicBezTo>
                    <a:cubicBezTo>
                      <a:pt x="529" y="1542"/>
                      <a:pt x="360" y="1296"/>
                      <a:pt x="360" y="1020"/>
                    </a:cubicBezTo>
                    <a:cubicBezTo>
                      <a:pt x="360" y="1000"/>
                      <a:pt x="361" y="980"/>
                      <a:pt x="363" y="960"/>
                    </a:cubicBezTo>
                    <a:cubicBezTo>
                      <a:pt x="780" y="960"/>
                      <a:pt x="780" y="960"/>
                      <a:pt x="780" y="960"/>
                    </a:cubicBezTo>
                    <a:cubicBezTo>
                      <a:pt x="813" y="960"/>
                      <a:pt x="840" y="933"/>
                      <a:pt x="840" y="900"/>
                    </a:cubicBezTo>
                    <a:cubicBezTo>
                      <a:pt x="840" y="739"/>
                      <a:pt x="749" y="598"/>
                      <a:pt x="615" y="528"/>
                    </a:cubicBezTo>
                    <a:cubicBezTo>
                      <a:pt x="638" y="508"/>
                      <a:pt x="659" y="484"/>
                      <a:pt x="675" y="458"/>
                    </a:cubicBezTo>
                    <a:cubicBezTo>
                      <a:pt x="778" y="395"/>
                      <a:pt x="901" y="360"/>
                      <a:pt x="1024" y="360"/>
                    </a:cubicBezTo>
                    <a:cubicBezTo>
                      <a:pt x="1146" y="360"/>
                      <a:pt x="1265" y="394"/>
                      <a:pt x="1369" y="458"/>
                    </a:cubicBezTo>
                    <a:cubicBezTo>
                      <a:pt x="1385" y="484"/>
                      <a:pt x="1406" y="508"/>
                      <a:pt x="1429" y="528"/>
                    </a:cubicBezTo>
                    <a:cubicBezTo>
                      <a:pt x="1295" y="598"/>
                      <a:pt x="1204" y="739"/>
                      <a:pt x="1204" y="900"/>
                    </a:cubicBezTo>
                    <a:cubicBezTo>
                      <a:pt x="1204" y="933"/>
                      <a:pt x="1231" y="960"/>
                      <a:pt x="1264" y="960"/>
                    </a:cubicBezTo>
                    <a:cubicBezTo>
                      <a:pt x="1681" y="960"/>
                      <a:pt x="1681" y="960"/>
                      <a:pt x="1681" y="960"/>
                    </a:cubicBezTo>
                    <a:cubicBezTo>
                      <a:pt x="1683" y="980"/>
                      <a:pt x="1684" y="1000"/>
                      <a:pt x="1684" y="1020"/>
                    </a:cubicBezTo>
                    <a:cubicBezTo>
                      <a:pt x="1684" y="1296"/>
                      <a:pt x="1516" y="1541"/>
                      <a:pt x="1263" y="1639"/>
                    </a:cubicBezTo>
                    <a:close/>
                    <a:moveTo>
                      <a:pt x="1330" y="840"/>
                    </a:moveTo>
                    <a:cubicBezTo>
                      <a:pt x="1358" y="703"/>
                      <a:pt x="1479" y="600"/>
                      <a:pt x="1624" y="600"/>
                    </a:cubicBezTo>
                    <a:cubicBezTo>
                      <a:pt x="1771" y="600"/>
                      <a:pt x="1894" y="703"/>
                      <a:pt x="1922" y="840"/>
                    </a:cubicBezTo>
                    <a:lnTo>
                      <a:pt x="1330" y="840"/>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sp>
          <p:nvSpPr>
            <p:cNvPr id="155" name="Google Shape;155;p5"/>
            <p:cNvSpPr txBox="1"/>
            <p:nvPr/>
          </p:nvSpPr>
          <p:spPr>
            <a:xfrm>
              <a:off x="1763270" y="3919727"/>
              <a:ext cx="1330500" cy="738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lang="en-US" sz="1600">
                  <a:solidFill>
                    <a:srgbClr val="30353F"/>
                  </a:solidFill>
                  <a:latin typeface="Quattrocento Sans"/>
                  <a:ea typeface="Quattrocento Sans"/>
                  <a:cs typeface="Quattrocento Sans"/>
                  <a:sym typeface="Quattrocento Sans"/>
                </a:rPr>
                <a:t>Analysis on Enrollment by </a:t>
              </a:r>
              <a:endParaRPr b="1" sz="1600">
                <a:solidFill>
                  <a:srgbClr val="30353F"/>
                </a:solidFill>
                <a:latin typeface="Quattrocento Sans"/>
                <a:ea typeface="Quattrocento Sans"/>
                <a:cs typeface="Quattrocento Sans"/>
                <a:sym typeface="Quattrocento Sans"/>
              </a:endParaRPr>
            </a:p>
            <a:p>
              <a:pPr indent="0" lvl="0" marL="0" marR="0" rtl="0" algn="l">
                <a:lnSpc>
                  <a:spcPct val="100000"/>
                </a:lnSpc>
                <a:spcBef>
                  <a:spcPts val="0"/>
                </a:spcBef>
                <a:spcAft>
                  <a:spcPts val="0"/>
                </a:spcAft>
                <a:buClr>
                  <a:srgbClr val="000000"/>
                </a:buClr>
                <a:buSzPts val="1600"/>
                <a:buFont typeface="Arial"/>
                <a:buNone/>
              </a:pPr>
              <a:r>
                <a:rPr b="1" lang="en-US" sz="1600">
                  <a:solidFill>
                    <a:srgbClr val="30353F"/>
                  </a:solidFill>
                  <a:latin typeface="Quattrocento Sans"/>
                  <a:ea typeface="Quattrocento Sans"/>
                  <a:cs typeface="Quattrocento Sans"/>
                  <a:sym typeface="Quattrocento Sans"/>
                </a:rPr>
                <a:t>year</a:t>
              </a:r>
              <a:endParaRPr b="1" sz="1600">
                <a:solidFill>
                  <a:srgbClr val="30353F"/>
                </a:solidFill>
                <a:latin typeface="Quattrocento Sans"/>
                <a:ea typeface="Quattrocento Sans"/>
                <a:cs typeface="Quattrocento Sans"/>
                <a:sym typeface="Quattrocento Sans"/>
              </a:endParaRPr>
            </a:p>
          </p:txBody>
        </p:sp>
        <p:sp>
          <p:nvSpPr>
            <p:cNvPr id="156" name="Google Shape;156;p5"/>
            <p:cNvSpPr/>
            <p:nvPr/>
          </p:nvSpPr>
          <p:spPr>
            <a:xfrm>
              <a:off x="4104476" y="3937693"/>
              <a:ext cx="2031968" cy="702967"/>
            </a:xfrm>
            <a:prstGeom prst="rect">
              <a:avLst/>
            </a:prstGeom>
            <a:gradFill>
              <a:gsLst>
                <a:gs pos="0">
                  <a:srgbClr val="85E0E7"/>
                </a:gs>
                <a:gs pos="54000">
                  <a:srgbClr val="85E0E7"/>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grpSp>
          <p:nvGrpSpPr>
            <p:cNvPr id="157" name="Google Shape;157;p5"/>
            <p:cNvGrpSpPr/>
            <p:nvPr/>
          </p:nvGrpSpPr>
          <p:grpSpPr>
            <a:xfrm>
              <a:off x="3752994" y="3931319"/>
              <a:ext cx="702967" cy="702967"/>
              <a:chOff x="4356800" y="3202643"/>
              <a:chExt cx="788715" cy="788715"/>
            </a:xfrm>
          </p:grpSpPr>
          <p:sp>
            <p:nvSpPr>
              <p:cNvPr id="158" name="Google Shape;158;p5"/>
              <p:cNvSpPr/>
              <p:nvPr/>
            </p:nvSpPr>
            <p:spPr>
              <a:xfrm>
                <a:off x="4356800" y="3202643"/>
                <a:ext cx="788715" cy="788715"/>
              </a:xfrm>
              <a:prstGeom prst="ellipse">
                <a:avLst/>
              </a:prstGeom>
              <a:solidFill>
                <a:srgbClr val="43CDD9"/>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grpSp>
            <p:nvGrpSpPr>
              <p:cNvPr id="159" name="Google Shape;159;p5"/>
              <p:cNvGrpSpPr/>
              <p:nvPr/>
            </p:nvGrpSpPr>
            <p:grpSpPr>
              <a:xfrm>
                <a:off x="4634476" y="3614471"/>
                <a:ext cx="233363" cy="71438"/>
                <a:chOff x="8245475" y="3925888"/>
                <a:chExt cx="233363" cy="71438"/>
              </a:xfrm>
            </p:grpSpPr>
            <p:sp>
              <p:nvSpPr>
                <p:cNvPr id="160" name="Google Shape;160;p5"/>
                <p:cNvSpPr/>
                <p:nvPr/>
              </p:nvSpPr>
              <p:spPr>
                <a:xfrm>
                  <a:off x="8424863" y="3943350"/>
                  <a:ext cx="53975" cy="53975"/>
                </a:xfrm>
                <a:custGeom>
                  <a:rect b="b" l="l" r="r" t="t"/>
                  <a:pathLst>
                    <a:path extrusionOk="0" h="360" w="360">
                      <a:moveTo>
                        <a:pt x="300" y="240"/>
                      </a:moveTo>
                      <a:cubicBezTo>
                        <a:pt x="120" y="240"/>
                        <a:pt x="120" y="240"/>
                        <a:pt x="120" y="240"/>
                      </a:cubicBezTo>
                      <a:cubicBezTo>
                        <a:pt x="120" y="60"/>
                        <a:pt x="120" y="60"/>
                        <a:pt x="120" y="60"/>
                      </a:cubicBezTo>
                      <a:cubicBezTo>
                        <a:pt x="120" y="27"/>
                        <a:pt x="93" y="0"/>
                        <a:pt x="60" y="0"/>
                      </a:cubicBezTo>
                      <a:cubicBezTo>
                        <a:pt x="27" y="0"/>
                        <a:pt x="0" y="27"/>
                        <a:pt x="0" y="60"/>
                      </a:cubicBezTo>
                      <a:cubicBezTo>
                        <a:pt x="0" y="300"/>
                        <a:pt x="0" y="300"/>
                        <a:pt x="0" y="300"/>
                      </a:cubicBezTo>
                      <a:cubicBezTo>
                        <a:pt x="0" y="333"/>
                        <a:pt x="27" y="360"/>
                        <a:pt x="60" y="360"/>
                      </a:cubicBezTo>
                      <a:cubicBezTo>
                        <a:pt x="300" y="360"/>
                        <a:pt x="300" y="360"/>
                        <a:pt x="300" y="360"/>
                      </a:cubicBezTo>
                      <a:cubicBezTo>
                        <a:pt x="333" y="360"/>
                        <a:pt x="360" y="333"/>
                        <a:pt x="360" y="300"/>
                      </a:cubicBezTo>
                      <a:cubicBezTo>
                        <a:pt x="360" y="267"/>
                        <a:pt x="333" y="240"/>
                        <a:pt x="300" y="24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61" name="Google Shape;161;p5"/>
                <p:cNvSpPr/>
                <p:nvPr/>
              </p:nvSpPr>
              <p:spPr>
                <a:xfrm>
                  <a:off x="8245475" y="3925888"/>
                  <a:ext cx="53975" cy="17463"/>
                </a:xfrm>
                <a:custGeom>
                  <a:rect b="b" l="l" r="r" t="t"/>
                  <a:pathLst>
                    <a:path extrusionOk="0" h="120" w="36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62" name="Google Shape;162;p5"/>
                <p:cNvSpPr/>
                <p:nvPr/>
              </p:nvSpPr>
              <p:spPr>
                <a:xfrm>
                  <a:off x="8245475" y="3979863"/>
                  <a:ext cx="53975" cy="17463"/>
                </a:xfrm>
                <a:custGeom>
                  <a:rect b="b" l="l" r="r" t="t"/>
                  <a:pathLst>
                    <a:path extrusionOk="0" h="120" w="36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grpSp>
        <p:sp>
          <p:nvSpPr>
            <p:cNvPr id="163" name="Google Shape;163;p5"/>
            <p:cNvSpPr txBox="1"/>
            <p:nvPr/>
          </p:nvSpPr>
          <p:spPr>
            <a:xfrm>
              <a:off x="4444580" y="3933352"/>
              <a:ext cx="1554300" cy="7389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Clr>
                  <a:schemeClr val="dk1"/>
                </a:buClr>
                <a:buSzPts val="1600"/>
                <a:buFont typeface="Arial"/>
                <a:buNone/>
              </a:pPr>
              <a:r>
                <a:rPr b="1" lang="en-US" sz="1600">
                  <a:solidFill>
                    <a:srgbClr val="30353F"/>
                  </a:solidFill>
                  <a:latin typeface="Quattrocento Sans"/>
                  <a:ea typeface="Quattrocento Sans"/>
                  <a:cs typeface="Quattrocento Sans"/>
                  <a:sym typeface="Quattrocento Sans"/>
                </a:rPr>
                <a:t>Analysis on Enrollment vs.</a:t>
              </a:r>
              <a:endParaRPr b="1" sz="1600">
                <a:solidFill>
                  <a:srgbClr val="30353F"/>
                </a:solidFill>
                <a:latin typeface="Quattrocento Sans"/>
                <a:ea typeface="Quattrocento Sans"/>
                <a:cs typeface="Quattrocento Sans"/>
                <a:sym typeface="Quattrocento Sans"/>
              </a:endParaRPr>
            </a:p>
            <a:p>
              <a:pPr indent="0" lvl="0" marL="0" rtl="0" algn="l">
                <a:spcBef>
                  <a:spcPts val="0"/>
                </a:spcBef>
                <a:spcAft>
                  <a:spcPts val="0"/>
                </a:spcAft>
                <a:buClr>
                  <a:schemeClr val="dk1"/>
                </a:buClr>
                <a:buSzPts val="1600"/>
                <a:buFont typeface="Arial"/>
                <a:buNone/>
              </a:pPr>
              <a:r>
                <a:rPr b="1" lang="en-US" sz="1600">
                  <a:solidFill>
                    <a:srgbClr val="30353F"/>
                  </a:solidFill>
                  <a:latin typeface="Quattrocento Sans"/>
                  <a:ea typeface="Quattrocento Sans"/>
                  <a:cs typeface="Quattrocento Sans"/>
                  <a:sym typeface="Quattrocento Sans"/>
                </a:rPr>
                <a:t>COVID</a:t>
              </a:r>
              <a:endParaRPr b="1" sz="1600">
                <a:solidFill>
                  <a:schemeClr val="dk1"/>
                </a:solidFill>
                <a:latin typeface="Quattrocento Sans"/>
                <a:ea typeface="Quattrocento Sans"/>
                <a:cs typeface="Quattrocento Sans"/>
                <a:sym typeface="Quattrocento Sans"/>
              </a:endParaRPr>
            </a:p>
          </p:txBody>
        </p:sp>
        <p:sp>
          <p:nvSpPr>
            <p:cNvPr id="164" name="Google Shape;164;p5"/>
            <p:cNvSpPr/>
            <p:nvPr/>
          </p:nvSpPr>
          <p:spPr>
            <a:xfrm>
              <a:off x="4059474" y="2066880"/>
              <a:ext cx="2048949" cy="702967"/>
            </a:xfrm>
            <a:prstGeom prst="rect">
              <a:avLst/>
            </a:prstGeom>
            <a:gradFill>
              <a:gsLst>
                <a:gs pos="0">
                  <a:srgbClr val="AFBBBD"/>
                </a:gs>
                <a:gs pos="52999">
                  <a:srgbClr val="AFBBBD"/>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grpSp>
          <p:nvGrpSpPr>
            <p:cNvPr id="165" name="Google Shape;165;p5"/>
            <p:cNvGrpSpPr/>
            <p:nvPr/>
          </p:nvGrpSpPr>
          <p:grpSpPr>
            <a:xfrm>
              <a:off x="3752994" y="2076676"/>
              <a:ext cx="702967" cy="702967"/>
              <a:chOff x="3752994" y="2076676"/>
              <a:chExt cx="702967" cy="702967"/>
            </a:xfrm>
          </p:grpSpPr>
          <p:sp>
            <p:nvSpPr>
              <p:cNvPr id="166" name="Google Shape;166;p5"/>
              <p:cNvSpPr/>
              <p:nvPr/>
            </p:nvSpPr>
            <p:spPr>
              <a:xfrm>
                <a:off x="3752994" y="2076676"/>
                <a:ext cx="702967" cy="702967"/>
              </a:xfrm>
              <a:prstGeom prst="ellipse">
                <a:avLst/>
              </a:prstGeom>
              <a:solidFill>
                <a:srgbClr val="8FA0A3"/>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grpSp>
            <p:nvGrpSpPr>
              <p:cNvPr id="167" name="Google Shape;167;p5"/>
              <p:cNvGrpSpPr/>
              <p:nvPr/>
            </p:nvGrpSpPr>
            <p:grpSpPr>
              <a:xfrm>
                <a:off x="3919769" y="2340342"/>
                <a:ext cx="369417" cy="175634"/>
                <a:chOff x="4254500" y="2100263"/>
                <a:chExt cx="1906588" cy="906463"/>
              </a:xfrm>
            </p:grpSpPr>
            <p:sp>
              <p:nvSpPr>
                <p:cNvPr id="168" name="Google Shape;168;p5"/>
                <p:cNvSpPr/>
                <p:nvPr/>
              </p:nvSpPr>
              <p:spPr>
                <a:xfrm>
                  <a:off x="4254500" y="2100263"/>
                  <a:ext cx="1906588" cy="906463"/>
                </a:xfrm>
                <a:custGeom>
                  <a:rect b="b" l="l" r="r" t="t"/>
                  <a:pathLst>
                    <a:path extrusionOk="0" h="970" w="2048">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69" name="Google Shape;169;p5"/>
                <p:cNvSpPr/>
                <p:nvPr/>
              </p:nvSpPr>
              <p:spPr>
                <a:xfrm>
                  <a:off x="4752975" y="2598738"/>
                  <a:ext cx="176213" cy="174625"/>
                </a:xfrm>
                <a:custGeom>
                  <a:rect b="b" l="l" r="r" t="t"/>
                  <a:pathLst>
                    <a:path extrusionOk="0" h="186" w="19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70" name="Google Shape;170;p5"/>
                <p:cNvSpPr/>
                <p:nvPr/>
              </p:nvSpPr>
              <p:spPr>
                <a:xfrm>
                  <a:off x="5486400" y="2330451"/>
                  <a:ext cx="177800" cy="174625"/>
                </a:xfrm>
                <a:custGeom>
                  <a:rect b="b" l="l" r="r" t="t"/>
                  <a:pathLst>
                    <a:path extrusionOk="0" h="186" w="19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grpSp>
        <p:sp>
          <p:nvSpPr>
            <p:cNvPr id="171" name="Google Shape;171;p5"/>
            <p:cNvSpPr txBox="1"/>
            <p:nvPr/>
          </p:nvSpPr>
          <p:spPr>
            <a:xfrm>
              <a:off x="4585551" y="2165491"/>
              <a:ext cx="948674" cy="492443"/>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Quattrocento Sans"/>
                  <a:ea typeface="Quattrocento Sans"/>
                  <a:cs typeface="Quattrocento Sans"/>
                  <a:sym typeface="Quattrocento Sans"/>
                </a:rPr>
                <a:t>Merge Data</a:t>
              </a:r>
              <a:endParaRPr b="0" i="0" sz="1400" u="none" cap="none" strike="noStrike">
                <a:solidFill>
                  <a:srgbClr val="000000"/>
                </a:solidFill>
                <a:latin typeface="Arial"/>
                <a:ea typeface="Arial"/>
                <a:cs typeface="Arial"/>
                <a:sym typeface="Arial"/>
              </a:endParaRPr>
            </a:p>
          </p:txBody>
        </p:sp>
      </p:grpSp>
      <p:sp>
        <p:nvSpPr>
          <p:cNvPr id="172" name="Google Shape;172;p5"/>
          <p:cNvSpPr/>
          <p:nvPr/>
        </p:nvSpPr>
        <p:spPr>
          <a:xfrm>
            <a:off x="6246448" y="1894684"/>
            <a:ext cx="5203812" cy="4239416"/>
          </a:xfrm>
          <a:prstGeom prst="rect">
            <a:avLst/>
          </a:prstGeom>
          <a:solidFill>
            <a:srgbClr val="F1F1F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Quattrocento Sans"/>
                <a:ea typeface="Quattrocento Sans"/>
                <a:cs typeface="Quattrocento Sans"/>
                <a:sym typeface="Quattrocento Sans"/>
              </a:rPr>
              <a:t>e</a:t>
            </a:r>
            <a:endParaRPr b="0" i="0" sz="1400" u="none" cap="none" strike="noStrike">
              <a:solidFill>
                <a:srgbClr val="000000"/>
              </a:solidFill>
              <a:latin typeface="Arial"/>
              <a:ea typeface="Arial"/>
              <a:cs typeface="Arial"/>
              <a:sym typeface="Arial"/>
            </a:endParaRPr>
          </a:p>
        </p:txBody>
      </p:sp>
      <p:sp>
        <p:nvSpPr>
          <p:cNvPr id="173" name="Google Shape;173;p5"/>
          <p:cNvSpPr txBox="1"/>
          <p:nvPr/>
        </p:nvSpPr>
        <p:spPr>
          <a:xfrm>
            <a:off x="4208473" y="280561"/>
            <a:ext cx="2741135" cy="984885"/>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30353F"/>
                </a:solidFill>
                <a:latin typeface="Century Gothic"/>
                <a:ea typeface="Century Gothic"/>
                <a:cs typeface="Century Gothic"/>
                <a:sym typeface="Century Gothic"/>
              </a:rPr>
              <a:t>Data Breakdown </a:t>
            </a:r>
            <a:endParaRPr b="0" i="0" sz="1400" u="none" cap="none" strike="noStrike">
              <a:solidFill>
                <a:srgbClr val="000000"/>
              </a:solidFill>
              <a:latin typeface="Arial"/>
              <a:ea typeface="Arial"/>
              <a:cs typeface="Arial"/>
              <a:sym typeface="Arial"/>
            </a:endParaRPr>
          </a:p>
        </p:txBody>
      </p:sp>
      <p:sp>
        <p:nvSpPr>
          <p:cNvPr id="174" name="Google Shape;174;p5"/>
          <p:cNvSpPr/>
          <p:nvPr/>
        </p:nvSpPr>
        <p:spPr>
          <a:xfrm>
            <a:off x="1011486" y="2772807"/>
            <a:ext cx="369417" cy="175634"/>
          </a:xfrm>
          <a:custGeom>
            <a:rect b="b" l="l" r="r" t="t"/>
            <a:pathLst>
              <a:path extrusionOk="0" h="970" w="2048">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75" name="Google Shape;175;p5"/>
          <p:cNvSpPr/>
          <p:nvPr/>
        </p:nvSpPr>
        <p:spPr>
          <a:xfrm>
            <a:off x="3914892" y="4633342"/>
            <a:ext cx="369417" cy="175634"/>
          </a:xfrm>
          <a:custGeom>
            <a:rect b="b" l="l" r="r" t="t"/>
            <a:pathLst>
              <a:path extrusionOk="0" h="970" w="2048">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76" name="Google Shape;176;p5"/>
          <p:cNvSpPr/>
          <p:nvPr/>
        </p:nvSpPr>
        <p:spPr>
          <a:xfrm>
            <a:off x="4376969" y="3225974"/>
            <a:ext cx="369417" cy="175634"/>
          </a:xfrm>
          <a:custGeom>
            <a:rect b="b" l="l" r="r" t="t"/>
            <a:pathLst>
              <a:path extrusionOk="0" h="970" w="2048">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177" name="Google Shape;177;p5"/>
          <p:cNvSpPr/>
          <p:nvPr/>
        </p:nvSpPr>
        <p:spPr>
          <a:xfrm>
            <a:off x="879378" y="4359752"/>
            <a:ext cx="702967" cy="702966"/>
          </a:xfrm>
          <a:prstGeom prst="ellipse">
            <a:avLst/>
          </a:prstGeom>
          <a:solidFill>
            <a:srgbClr val="CFCFC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78" name="Google Shape;178;p5"/>
          <p:cNvSpPr/>
          <p:nvPr/>
        </p:nvSpPr>
        <p:spPr>
          <a:xfrm>
            <a:off x="1034192" y="4629791"/>
            <a:ext cx="369417" cy="175634"/>
          </a:xfrm>
          <a:custGeom>
            <a:rect b="b" l="l" r="r" t="t"/>
            <a:pathLst>
              <a:path extrusionOk="0" h="970" w="2048">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pic>
        <p:nvPicPr>
          <p:cNvPr id="179" name="Google Shape;179;p5"/>
          <p:cNvPicPr preferRelativeResize="0"/>
          <p:nvPr/>
        </p:nvPicPr>
        <p:blipFill rotWithShape="1">
          <a:blip r:embed="rId3">
            <a:alphaModFix/>
          </a:blip>
          <a:srcRect b="0" l="0" r="0" t="0"/>
          <a:stretch/>
        </p:blipFill>
        <p:spPr>
          <a:xfrm>
            <a:off x="6159231" y="2167984"/>
            <a:ext cx="5574864" cy="347619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29"/>
          <p:cNvSpPr txBox="1"/>
          <p:nvPr/>
        </p:nvSpPr>
        <p:spPr>
          <a:xfrm>
            <a:off x="4135530" y="165381"/>
            <a:ext cx="3920946" cy="492443"/>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30353F"/>
                </a:solidFill>
                <a:latin typeface="Century Gothic"/>
                <a:ea typeface="Century Gothic"/>
                <a:cs typeface="Century Gothic"/>
                <a:sym typeface="Century Gothic"/>
              </a:rPr>
              <a:t>Limitations to Data</a:t>
            </a:r>
            <a:endParaRPr b="0" i="0" sz="1400" u="none" cap="none" strike="noStrike">
              <a:solidFill>
                <a:srgbClr val="000000"/>
              </a:solidFill>
              <a:latin typeface="Arial"/>
              <a:ea typeface="Arial"/>
              <a:cs typeface="Arial"/>
              <a:sym typeface="Arial"/>
            </a:endParaRPr>
          </a:p>
        </p:txBody>
      </p:sp>
      <p:sp>
        <p:nvSpPr>
          <p:cNvPr id="683" name="Google Shape;683;p29"/>
          <p:cNvSpPr/>
          <p:nvPr/>
        </p:nvSpPr>
        <p:spPr>
          <a:xfrm>
            <a:off x="1310693" y="854232"/>
            <a:ext cx="10087448" cy="5626948"/>
          </a:xfrm>
          <a:prstGeom prst="rect">
            <a:avLst/>
          </a:prstGeom>
          <a:solidFill>
            <a:srgbClr val="CFCFCF">
              <a:alpha val="29411"/>
            </a:srgbClr>
          </a:solidFill>
          <a:ln>
            <a:noFill/>
          </a:ln>
        </p:spPr>
        <p:txBody>
          <a:bodyPr anchorCtr="0" anchor="ctr" bIns="45700" lIns="91425" spcFirstLastPara="1" rIns="91425" wrap="square" tIns="45700">
            <a:noAutofit/>
          </a:bodyPr>
          <a:lstStyle/>
          <a:p>
            <a:pPr indent="-342900" lvl="0" marL="342900" marR="0" rtl="0" algn="l">
              <a:lnSpc>
                <a:spcPct val="100000"/>
              </a:lnSpc>
              <a:spcBef>
                <a:spcPts val="0"/>
              </a:spcBef>
              <a:spcAft>
                <a:spcPts val="0"/>
              </a:spcAft>
              <a:buClr>
                <a:schemeClr val="dk1"/>
              </a:buClr>
              <a:buSzPts val="2200"/>
              <a:buChar char="•"/>
            </a:pPr>
            <a:r>
              <a:rPr lang="en-US" sz="2200">
                <a:solidFill>
                  <a:schemeClr val="dk1"/>
                </a:solidFill>
                <a:latin typeface="Quattrocento Sans"/>
                <a:ea typeface="Quattrocento Sans"/>
                <a:cs typeface="Quattrocento Sans"/>
                <a:sym typeface="Quattrocento Sans"/>
              </a:rPr>
              <a:t>The years on the data (2019-2020 &amp; 2020-2021) do not correctly reflect the actual years.</a:t>
            </a:r>
            <a:endParaRPr sz="2200">
              <a:solidFill>
                <a:schemeClr val="dk1"/>
              </a:solidFill>
              <a:latin typeface="Quattrocento Sans"/>
              <a:ea typeface="Quattrocento Sans"/>
              <a:cs typeface="Quattrocento Sans"/>
              <a:sym typeface="Quattrocento Sans"/>
            </a:endParaRPr>
          </a:p>
          <a:p>
            <a:pPr indent="0" lvl="0" marL="457200" marR="0" rtl="0" algn="l">
              <a:lnSpc>
                <a:spcPct val="100000"/>
              </a:lnSpc>
              <a:spcBef>
                <a:spcPts val="0"/>
              </a:spcBef>
              <a:spcAft>
                <a:spcPts val="0"/>
              </a:spcAft>
              <a:buNone/>
            </a:pPr>
            <a:r>
              <a:t/>
            </a:r>
            <a:endParaRPr sz="2200">
              <a:solidFill>
                <a:schemeClr val="dk1"/>
              </a:solidFill>
              <a:latin typeface="Quattrocento Sans"/>
              <a:ea typeface="Quattrocento Sans"/>
              <a:cs typeface="Quattrocento Sans"/>
              <a:sym typeface="Quattrocento Sans"/>
            </a:endParaRPr>
          </a:p>
          <a:p>
            <a:pPr indent="-342900" lvl="0" marL="342900" marR="0" rtl="0" algn="l">
              <a:lnSpc>
                <a:spcPct val="100000"/>
              </a:lnSpc>
              <a:spcBef>
                <a:spcPts val="0"/>
              </a:spcBef>
              <a:spcAft>
                <a:spcPts val="0"/>
              </a:spcAft>
              <a:buClr>
                <a:schemeClr val="dk1"/>
              </a:buClr>
              <a:buSzPts val="2200"/>
              <a:buChar char="•"/>
            </a:pPr>
            <a:r>
              <a:rPr lang="en-US" sz="2200">
                <a:solidFill>
                  <a:schemeClr val="dk1"/>
                </a:solidFill>
                <a:latin typeface="Quattrocento Sans"/>
                <a:ea typeface="Quattrocento Sans"/>
                <a:cs typeface="Quattrocento Sans"/>
                <a:sym typeface="Quattrocento Sans"/>
              </a:rPr>
              <a:t>Don’t have </a:t>
            </a:r>
            <a:r>
              <a:rPr lang="en-US" sz="2200">
                <a:solidFill>
                  <a:schemeClr val="dk1"/>
                </a:solidFill>
                <a:latin typeface="Quattrocento Sans"/>
                <a:ea typeface="Quattrocento Sans"/>
                <a:cs typeface="Quattrocento Sans"/>
                <a:sym typeface="Quattrocento Sans"/>
              </a:rPr>
              <a:t>financial</a:t>
            </a:r>
            <a:r>
              <a:rPr lang="en-US" sz="2200">
                <a:solidFill>
                  <a:schemeClr val="dk1"/>
                </a:solidFill>
                <a:latin typeface="Quattrocento Sans"/>
                <a:ea typeface="Quattrocento Sans"/>
                <a:cs typeface="Quattrocento Sans"/>
                <a:sym typeface="Quattrocento Sans"/>
              </a:rPr>
              <a:t> information per county for </a:t>
            </a:r>
            <a:r>
              <a:rPr lang="en-US" sz="2200">
                <a:solidFill>
                  <a:schemeClr val="dk1"/>
                </a:solidFill>
                <a:latin typeface="Quattrocento Sans"/>
                <a:ea typeface="Quattrocento Sans"/>
                <a:cs typeface="Quattrocento Sans"/>
                <a:sym typeface="Quattrocento Sans"/>
              </a:rPr>
              <a:t>2020-2021</a:t>
            </a:r>
            <a:endParaRPr sz="2200">
              <a:solidFill>
                <a:schemeClr val="dk1"/>
              </a:solidFill>
              <a:latin typeface="Quattrocento Sans"/>
              <a:ea typeface="Quattrocento Sans"/>
              <a:cs typeface="Quattrocento Sans"/>
              <a:sym typeface="Quattrocento Sans"/>
            </a:endParaRPr>
          </a:p>
          <a:p>
            <a:pPr indent="0" lvl="0" marL="457200" marR="0" rtl="0" algn="l">
              <a:lnSpc>
                <a:spcPct val="100000"/>
              </a:lnSpc>
              <a:spcBef>
                <a:spcPts val="0"/>
              </a:spcBef>
              <a:spcAft>
                <a:spcPts val="0"/>
              </a:spcAft>
              <a:buNone/>
            </a:pPr>
            <a:r>
              <a:t/>
            </a:r>
            <a:endParaRPr sz="2200">
              <a:solidFill>
                <a:schemeClr val="dk1"/>
              </a:solidFill>
              <a:latin typeface="Quattrocento Sans"/>
              <a:ea typeface="Quattrocento Sans"/>
              <a:cs typeface="Quattrocento Sans"/>
              <a:sym typeface="Quattrocento Sans"/>
            </a:endParaRPr>
          </a:p>
          <a:p>
            <a:pPr indent="-342900" lvl="0" marL="342900" marR="0" rtl="0" algn="l">
              <a:lnSpc>
                <a:spcPct val="100000"/>
              </a:lnSpc>
              <a:spcBef>
                <a:spcPts val="0"/>
              </a:spcBef>
              <a:spcAft>
                <a:spcPts val="0"/>
              </a:spcAft>
              <a:buClr>
                <a:schemeClr val="dk1"/>
              </a:buClr>
              <a:buSzPts val="2200"/>
              <a:buChar char="•"/>
            </a:pPr>
            <a:r>
              <a:rPr lang="en-US" sz="2200">
                <a:solidFill>
                  <a:schemeClr val="dk1"/>
                </a:solidFill>
                <a:latin typeface="Quattrocento Sans"/>
                <a:ea typeface="Quattrocento Sans"/>
                <a:cs typeface="Quattrocento Sans"/>
                <a:sym typeface="Quattrocento Sans"/>
              </a:rPr>
              <a:t>Our Covid Cases data does not have data pertaining to demographics to do further comparisons</a:t>
            </a:r>
            <a:endParaRPr sz="2200">
              <a:solidFill>
                <a:schemeClr val="dk1"/>
              </a:solidFill>
              <a:latin typeface="Quattrocento Sans"/>
              <a:ea typeface="Quattrocento Sans"/>
              <a:cs typeface="Quattrocento Sans"/>
              <a:sym typeface="Quattrocento Sans"/>
            </a:endParaRPr>
          </a:p>
          <a:p>
            <a:pPr indent="0" lvl="0" marL="457200" marR="0" rtl="0" algn="l">
              <a:lnSpc>
                <a:spcPct val="100000"/>
              </a:lnSpc>
              <a:spcBef>
                <a:spcPts val="0"/>
              </a:spcBef>
              <a:spcAft>
                <a:spcPts val="0"/>
              </a:spcAft>
              <a:buNone/>
            </a:pPr>
            <a:r>
              <a:t/>
            </a:r>
            <a:endParaRPr sz="2200">
              <a:solidFill>
                <a:schemeClr val="dk1"/>
              </a:solidFill>
              <a:latin typeface="Quattrocento Sans"/>
              <a:ea typeface="Quattrocento Sans"/>
              <a:cs typeface="Quattrocento Sans"/>
              <a:sym typeface="Quattrocento Sans"/>
            </a:endParaRPr>
          </a:p>
          <a:p>
            <a:pPr indent="-342900" lvl="0" marL="342900" marR="0" rtl="0" algn="l">
              <a:lnSpc>
                <a:spcPct val="100000"/>
              </a:lnSpc>
              <a:spcBef>
                <a:spcPts val="0"/>
              </a:spcBef>
              <a:spcAft>
                <a:spcPts val="0"/>
              </a:spcAft>
              <a:buClr>
                <a:schemeClr val="dk1"/>
              </a:buClr>
              <a:buSzPts val="2200"/>
              <a:buChar char="•"/>
            </a:pPr>
            <a:r>
              <a:rPr lang="en-US" sz="2200">
                <a:solidFill>
                  <a:schemeClr val="dk1"/>
                </a:solidFill>
                <a:latin typeface="Quattrocento Sans"/>
                <a:ea typeface="Quattrocento Sans"/>
                <a:cs typeface="Quattrocento Sans"/>
                <a:sym typeface="Quattrocento Sans"/>
              </a:rPr>
              <a:t>Unable to assess rural vs suburban areas </a:t>
            </a:r>
            <a:endParaRPr sz="2200">
              <a:solidFill>
                <a:schemeClr val="dk1"/>
              </a:solidFill>
              <a:latin typeface="Quattrocento Sans"/>
              <a:ea typeface="Quattrocento Sans"/>
              <a:cs typeface="Quattrocento Sans"/>
              <a:sym typeface="Quattrocento Sans"/>
            </a:endParaRPr>
          </a:p>
        </p:txBody>
      </p:sp>
      <p:sp>
        <p:nvSpPr>
          <p:cNvPr id="684" name="Google Shape;684;p29"/>
          <p:cNvSpPr/>
          <p:nvPr/>
        </p:nvSpPr>
        <p:spPr>
          <a:xfrm rot="2700000">
            <a:off x="11788943" y="6333474"/>
            <a:ext cx="527486" cy="603188"/>
          </a:xfrm>
          <a:custGeom>
            <a:rect b="b" l="l" r="r" t="t"/>
            <a:pathLst>
              <a:path extrusionOk="0" h="1017114" w="889463">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98A3AD"/>
              </a:solidFill>
              <a:latin typeface="Quattrocento Sans"/>
              <a:ea typeface="Quattrocento Sans"/>
              <a:cs typeface="Quattrocento Sans"/>
              <a:sym typeface="Quattrocento Sans"/>
            </a:endParaRPr>
          </a:p>
        </p:txBody>
      </p:sp>
      <p:sp>
        <p:nvSpPr>
          <p:cNvPr id="685" name="Google Shape;685;p29"/>
          <p:cNvSpPr txBox="1"/>
          <p:nvPr/>
        </p:nvSpPr>
        <p:spPr>
          <a:xfrm>
            <a:off x="11810999" y="6481175"/>
            <a:ext cx="3741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a:solidFill>
                  <a:schemeClr val="lt1"/>
                </a:solidFill>
                <a:latin typeface="Quattrocento Sans"/>
                <a:ea typeface="Quattrocento Sans"/>
                <a:cs typeface="Quattrocento Sans"/>
                <a:sym typeface="Quattrocento Sans"/>
              </a:rPr>
              <a:t>13</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pic>
        <p:nvPicPr>
          <p:cNvPr id="690" name="Google Shape;690;p12"/>
          <p:cNvPicPr preferRelativeResize="0"/>
          <p:nvPr/>
        </p:nvPicPr>
        <p:blipFill rotWithShape="1">
          <a:blip r:embed="rId3">
            <a:alphaModFix/>
          </a:blip>
          <a:srcRect b="0" l="0" r="0" t="0"/>
          <a:stretch/>
        </p:blipFill>
        <p:spPr>
          <a:xfrm>
            <a:off x="0" y="2"/>
            <a:ext cx="12192000" cy="6857999"/>
          </a:xfrm>
          <a:custGeom>
            <a:rect b="b" l="l" r="r" t="t"/>
            <a:pathLst>
              <a:path extrusionOk="0" h="6857999" w="12192000">
                <a:moveTo>
                  <a:pt x="0" y="0"/>
                </a:moveTo>
                <a:lnTo>
                  <a:pt x="12192000" y="0"/>
                </a:lnTo>
                <a:lnTo>
                  <a:pt x="12192000" y="6857999"/>
                </a:lnTo>
                <a:lnTo>
                  <a:pt x="0" y="6857999"/>
                </a:lnTo>
                <a:close/>
              </a:path>
            </a:pathLst>
          </a:custGeom>
          <a:noFill/>
          <a:ln>
            <a:noFill/>
          </a:ln>
        </p:spPr>
      </p:pic>
      <p:sp>
        <p:nvSpPr>
          <p:cNvPr id="691" name="Google Shape;691;p12"/>
          <p:cNvSpPr/>
          <p:nvPr/>
        </p:nvSpPr>
        <p:spPr>
          <a:xfrm>
            <a:off x="0" y="0"/>
            <a:ext cx="12192000" cy="6858000"/>
          </a:xfrm>
          <a:prstGeom prst="rect">
            <a:avLst/>
          </a:prstGeom>
          <a:gradFill>
            <a:gsLst>
              <a:gs pos="0">
                <a:srgbClr val="1F2229">
                  <a:alpha val="91372"/>
                </a:srgbClr>
              </a:gs>
              <a:gs pos="20000">
                <a:srgbClr val="1F2229">
                  <a:alpha val="91372"/>
                </a:srgbClr>
              </a:gs>
              <a:gs pos="100000">
                <a:srgbClr val="1F2229">
                  <a:alpha val="60000"/>
                </a:srgbClr>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grpSp>
        <p:nvGrpSpPr>
          <p:cNvPr id="692" name="Google Shape;692;p12"/>
          <p:cNvGrpSpPr/>
          <p:nvPr/>
        </p:nvGrpSpPr>
        <p:grpSpPr>
          <a:xfrm>
            <a:off x="2757714" y="1626921"/>
            <a:ext cx="6676572" cy="3604160"/>
            <a:chOff x="2162629" y="1305681"/>
            <a:chExt cx="7866742" cy="4246640"/>
          </a:xfrm>
        </p:grpSpPr>
        <p:sp>
          <p:nvSpPr>
            <p:cNvPr id="693" name="Google Shape;693;p12"/>
            <p:cNvSpPr/>
            <p:nvPr/>
          </p:nvSpPr>
          <p:spPr>
            <a:xfrm>
              <a:off x="5782715" y="1305681"/>
              <a:ext cx="4246656" cy="4246640"/>
            </a:xfrm>
            <a:prstGeom prst="ellipse">
              <a:avLst/>
            </a:prstGeom>
            <a:solidFill>
              <a:srgbClr val="43CDD9">
                <a:alpha val="2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694" name="Google Shape;694;p12"/>
            <p:cNvSpPr/>
            <p:nvPr/>
          </p:nvSpPr>
          <p:spPr>
            <a:xfrm>
              <a:off x="2162629" y="1305681"/>
              <a:ext cx="4246656" cy="4246640"/>
            </a:xfrm>
            <a:prstGeom prst="ellipse">
              <a:avLst/>
            </a:prstGeom>
            <a:solidFill>
              <a:srgbClr val="43CDD9">
                <a:alpha val="2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grpSp>
      <p:sp>
        <p:nvSpPr>
          <p:cNvPr id="695" name="Google Shape;695;p12"/>
          <p:cNvSpPr/>
          <p:nvPr/>
        </p:nvSpPr>
        <p:spPr>
          <a:xfrm>
            <a:off x="3456507" y="789512"/>
            <a:ext cx="5278993" cy="5278976"/>
          </a:xfrm>
          <a:prstGeom prst="ellipse">
            <a:avLst/>
          </a:prstGeom>
          <a:solidFill>
            <a:schemeClr val="lt1">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696" name="Google Shape;696;p12"/>
          <p:cNvSpPr/>
          <p:nvPr/>
        </p:nvSpPr>
        <p:spPr>
          <a:xfrm>
            <a:off x="3879010" y="1212017"/>
            <a:ext cx="4433981" cy="4433966"/>
          </a:xfrm>
          <a:prstGeom prst="ellipse">
            <a:avLst/>
          </a:prstGeom>
          <a:solidFill>
            <a:schemeClr val="lt1">
              <a:alpha val="29411"/>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697" name="Google Shape;697;p12"/>
          <p:cNvSpPr txBox="1"/>
          <p:nvPr/>
        </p:nvSpPr>
        <p:spPr>
          <a:xfrm>
            <a:off x="4381588" y="3059668"/>
            <a:ext cx="3428700" cy="738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4800"/>
              <a:buFont typeface="Arial"/>
              <a:buNone/>
            </a:pPr>
            <a:r>
              <a:rPr b="1" lang="en-US" sz="4800">
                <a:solidFill>
                  <a:srgbClr val="FFFFFF"/>
                </a:solidFill>
                <a:latin typeface="Century Gothic"/>
                <a:ea typeface="Century Gothic"/>
                <a:cs typeface="Century Gothic"/>
                <a:sym typeface="Century Gothic"/>
              </a:rPr>
              <a:t>Questions?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gfbcdc11262_1_33"/>
          <p:cNvPicPr preferRelativeResize="0"/>
          <p:nvPr/>
        </p:nvPicPr>
        <p:blipFill rotWithShape="1">
          <a:blip r:embed="rId3">
            <a:alphaModFix/>
          </a:blip>
          <a:srcRect b="0" l="0" r="0" t="0"/>
          <a:stretch/>
        </p:blipFill>
        <p:spPr>
          <a:xfrm>
            <a:off x="0" y="2"/>
            <a:ext cx="12192000" cy="6857999"/>
          </a:xfrm>
          <a:custGeom>
            <a:rect b="b" l="l" r="r" t="t"/>
            <a:pathLst>
              <a:path extrusionOk="0" h="6857999" w="12192000">
                <a:moveTo>
                  <a:pt x="0" y="0"/>
                </a:moveTo>
                <a:lnTo>
                  <a:pt x="12192000" y="0"/>
                </a:lnTo>
                <a:lnTo>
                  <a:pt x="12192000" y="6857999"/>
                </a:lnTo>
                <a:lnTo>
                  <a:pt x="0" y="6857999"/>
                </a:lnTo>
                <a:close/>
              </a:path>
            </a:pathLst>
          </a:custGeom>
          <a:noFill/>
          <a:ln>
            <a:noFill/>
          </a:ln>
        </p:spPr>
      </p:pic>
      <p:sp>
        <p:nvSpPr>
          <p:cNvPr id="185" name="Google Shape;185;gfbcdc11262_1_33"/>
          <p:cNvSpPr/>
          <p:nvPr/>
        </p:nvSpPr>
        <p:spPr>
          <a:xfrm>
            <a:off x="0" y="0"/>
            <a:ext cx="12192000" cy="6858000"/>
          </a:xfrm>
          <a:prstGeom prst="rect">
            <a:avLst/>
          </a:prstGeom>
          <a:gradFill>
            <a:gsLst>
              <a:gs pos="0">
                <a:srgbClr val="1F2229">
                  <a:alpha val="91372"/>
                </a:srgbClr>
              </a:gs>
              <a:gs pos="20000">
                <a:srgbClr val="1F2229">
                  <a:alpha val="91372"/>
                </a:srgbClr>
              </a:gs>
              <a:gs pos="100000">
                <a:srgbClr val="1F2229">
                  <a:alpha val="60000"/>
                </a:srgbClr>
              </a:gs>
            </a:gsLst>
            <a:lin ang="16200038"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grpSp>
        <p:nvGrpSpPr>
          <p:cNvPr id="186" name="Google Shape;186;gfbcdc11262_1_33"/>
          <p:cNvGrpSpPr/>
          <p:nvPr/>
        </p:nvGrpSpPr>
        <p:grpSpPr>
          <a:xfrm>
            <a:off x="2757695" y="1626910"/>
            <a:ext cx="6676626" cy="3604005"/>
            <a:chOff x="2162629" y="1305681"/>
            <a:chExt cx="7866886" cy="4246500"/>
          </a:xfrm>
        </p:grpSpPr>
        <p:sp>
          <p:nvSpPr>
            <p:cNvPr id="187" name="Google Shape;187;gfbcdc11262_1_33"/>
            <p:cNvSpPr/>
            <p:nvPr/>
          </p:nvSpPr>
          <p:spPr>
            <a:xfrm>
              <a:off x="5782715" y="1305681"/>
              <a:ext cx="4246800" cy="4246500"/>
            </a:xfrm>
            <a:prstGeom prst="ellipse">
              <a:avLst/>
            </a:prstGeom>
            <a:solidFill>
              <a:srgbClr val="43CDD9">
                <a:alpha val="294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88" name="Google Shape;188;gfbcdc11262_1_33"/>
            <p:cNvSpPr/>
            <p:nvPr/>
          </p:nvSpPr>
          <p:spPr>
            <a:xfrm>
              <a:off x="2162629" y="1305681"/>
              <a:ext cx="4246800" cy="4246500"/>
            </a:xfrm>
            <a:prstGeom prst="ellipse">
              <a:avLst/>
            </a:prstGeom>
            <a:solidFill>
              <a:srgbClr val="43CDD9">
                <a:alpha val="294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grpSp>
      <p:sp>
        <p:nvSpPr>
          <p:cNvPr id="189" name="Google Shape;189;gfbcdc11262_1_33"/>
          <p:cNvSpPr/>
          <p:nvPr/>
        </p:nvSpPr>
        <p:spPr>
          <a:xfrm>
            <a:off x="3456507" y="789512"/>
            <a:ext cx="5279100" cy="5279100"/>
          </a:xfrm>
          <a:prstGeom prst="ellipse">
            <a:avLst/>
          </a:prstGeom>
          <a:solidFill>
            <a:schemeClr val="lt1">
              <a:alpha val="4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90" name="Google Shape;190;gfbcdc11262_1_33"/>
          <p:cNvSpPr/>
          <p:nvPr/>
        </p:nvSpPr>
        <p:spPr>
          <a:xfrm>
            <a:off x="3879010" y="1212017"/>
            <a:ext cx="4434000" cy="4434000"/>
          </a:xfrm>
          <a:prstGeom prst="ellipse">
            <a:avLst/>
          </a:prstGeom>
          <a:solidFill>
            <a:schemeClr val="lt1">
              <a:alpha val="29409"/>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91" name="Google Shape;191;gfbcdc11262_1_33"/>
          <p:cNvSpPr txBox="1"/>
          <p:nvPr/>
        </p:nvSpPr>
        <p:spPr>
          <a:xfrm>
            <a:off x="3879000" y="2663700"/>
            <a:ext cx="4525500" cy="2216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4800"/>
              <a:buFont typeface="Arial"/>
              <a:buNone/>
            </a:pPr>
            <a:r>
              <a:rPr b="1" lang="en-US" sz="4800">
                <a:solidFill>
                  <a:srgbClr val="FFFFFF"/>
                </a:solidFill>
                <a:latin typeface="Century Gothic"/>
                <a:ea typeface="Century Gothic"/>
                <a:cs typeface="Century Gothic"/>
                <a:sym typeface="Century Gothic"/>
              </a:rPr>
              <a:t>Data Cleaning &amp;</a:t>
            </a:r>
            <a:endParaRPr b="1" sz="4800">
              <a:solidFill>
                <a:srgbClr val="FFFFFF"/>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rgbClr val="000000"/>
              </a:buClr>
              <a:buSzPts val="4800"/>
              <a:buFont typeface="Arial"/>
              <a:buNone/>
            </a:pPr>
            <a:r>
              <a:rPr b="1" lang="en-US" sz="4800">
                <a:solidFill>
                  <a:srgbClr val="FFFFFF"/>
                </a:solidFill>
                <a:latin typeface="Century Gothic"/>
                <a:ea typeface="Century Gothic"/>
                <a:cs typeface="Century Gothic"/>
                <a:sym typeface="Century Gothic"/>
              </a:rPr>
              <a:t>Merging</a:t>
            </a:r>
            <a:endParaRPr b="1" sz="4800">
              <a:solidFill>
                <a:srgbClr val="FFFFFF"/>
              </a:solidFill>
              <a:latin typeface="Century Gothic"/>
              <a:ea typeface="Century Gothic"/>
              <a:cs typeface="Century Gothic"/>
              <a:sym typeface="Century Gothic"/>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6"/>
          <p:cNvSpPr/>
          <p:nvPr/>
        </p:nvSpPr>
        <p:spPr>
          <a:xfrm rot="2700000">
            <a:off x="11788943" y="6333474"/>
            <a:ext cx="527486" cy="603188"/>
          </a:xfrm>
          <a:custGeom>
            <a:rect b="b" l="l" r="r" t="t"/>
            <a:pathLst>
              <a:path extrusionOk="0" h="1017114" w="889463">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98A3AD"/>
              </a:solidFill>
              <a:latin typeface="Quattrocento Sans"/>
              <a:ea typeface="Quattrocento Sans"/>
              <a:cs typeface="Quattrocento Sans"/>
              <a:sym typeface="Quattrocento Sans"/>
            </a:endParaRPr>
          </a:p>
        </p:txBody>
      </p:sp>
      <p:sp>
        <p:nvSpPr>
          <p:cNvPr id="197" name="Google Shape;197;p6"/>
          <p:cNvSpPr txBox="1"/>
          <p:nvPr/>
        </p:nvSpPr>
        <p:spPr>
          <a:xfrm>
            <a:off x="11907454" y="6481180"/>
            <a:ext cx="2904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a:solidFill>
                  <a:schemeClr val="lt1"/>
                </a:solidFill>
                <a:latin typeface="Quattrocento Sans"/>
                <a:ea typeface="Quattrocento Sans"/>
                <a:cs typeface="Quattrocento Sans"/>
                <a:sym typeface="Quattrocento Sans"/>
              </a:rPr>
              <a:t>6</a:t>
            </a:r>
            <a:endParaRPr b="0" i="0" sz="1400" u="none" cap="none" strike="noStrike">
              <a:solidFill>
                <a:srgbClr val="000000"/>
              </a:solidFill>
              <a:latin typeface="Arial"/>
              <a:ea typeface="Arial"/>
              <a:cs typeface="Arial"/>
              <a:sym typeface="Arial"/>
            </a:endParaRPr>
          </a:p>
        </p:txBody>
      </p:sp>
      <p:sp>
        <p:nvSpPr>
          <p:cNvPr id="198" name="Google Shape;198;p6"/>
          <p:cNvSpPr/>
          <p:nvPr/>
        </p:nvSpPr>
        <p:spPr>
          <a:xfrm>
            <a:off x="5054854" y="1021685"/>
            <a:ext cx="2865000" cy="746400"/>
          </a:xfrm>
          <a:prstGeom prst="rect">
            <a:avLst/>
          </a:prstGeom>
          <a:gradFill>
            <a:gsLst>
              <a:gs pos="0">
                <a:srgbClr val="515A6B"/>
              </a:gs>
              <a:gs pos="54000">
                <a:srgbClr val="515A6B"/>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199" name="Google Shape;199;p6"/>
          <p:cNvSpPr/>
          <p:nvPr/>
        </p:nvSpPr>
        <p:spPr>
          <a:xfrm>
            <a:off x="4725419" y="1021685"/>
            <a:ext cx="746400" cy="746400"/>
          </a:xfrm>
          <a:prstGeom prst="ellipse">
            <a:avLst/>
          </a:prstGeom>
          <a:solidFill>
            <a:srgbClr val="30353F"/>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200" name="Google Shape;200;p6"/>
          <p:cNvSpPr txBox="1"/>
          <p:nvPr/>
        </p:nvSpPr>
        <p:spPr>
          <a:xfrm>
            <a:off x="5840551" y="1215584"/>
            <a:ext cx="1397400" cy="338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Quattrocento Sans"/>
                <a:ea typeface="Quattrocento Sans"/>
                <a:cs typeface="Quattrocento Sans"/>
                <a:sym typeface="Quattrocento Sans"/>
              </a:rPr>
              <a:t>2019-2020</a:t>
            </a:r>
            <a:endParaRPr b="0" i="0" sz="2200" u="none" cap="none" strike="noStrike">
              <a:solidFill>
                <a:srgbClr val="000000"/>
              </a:solidFill>
              <a:latin typeface="Arial"/>
              <a:ea typeface="Arial"/>
              <a:cs typeface="Arial"/>
              <a:sym typeface="Arial"/>
            </a:endParaRPr>
          </a:p>
        </p:txBody>
      </p:sp>
      <p:sp>
        <p:nvSpPr>
          <p:cNvPr id="201" name="Google Shape;201;p6"/>
          <p:cNvSpPr txBox="1"/>
          <p:nvPr/>
        </p:nvSpPr>
        <p:spPr>
          <a:xfrm>
            <a:off x="4725423" y="165375"/>
            <a:ext cx="3464100" cy="492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30353F"/>
                </a:solidFill>
                <a:latin typeface="Century Gothic"/>
                <a:ea typeface="Century Gothic"/>
                <a:cs typeface="Century Gothic"/>
                <a:sym typeface="Century Gothic"/>
              </a:rPr>
              <a:t>DATA SOURCES </a:t>
            </a:r>
            <a:endParaRPr b="0" i="0" sz="1400" u="none" cap="none" strike="noStrike">
              <a:solidFill>
                <a:srgbClr val="000000"/>
              </a:solidFill>
              <a:latin typeface="Arial"/>
              <a:ea typeface="Arial"/>
              <a:cs typeface="Arial"/>
              <a:sym typeface="Arial"/>
            </a:endParaRPr>
          </a:p>
        </p:txBody>
      </p:sp>
      <p:sp>
        <p:nvSpPr>
          <p:cNvPr descr="This is an icon of a human being. " id="202" name="Google Shape;202;p6"/>
          <p:cNvSpPr/>
          <p:nvPr/>
        </p:nvSpPr>
        <p:spPr>
          <a:xfrm>
            <a:off x="5001295" y="1234102"/>
            <a:ext cx="244299" cy="321597"/>
          </a:xfrm>
          <a:custGeom>
            <a:rect b="b" l="l" r="r" t="t"/>
            <a:pathLst>
              <a:path extrusionOk="0" h="2048" w="1559">
                <a:moveTo>
                  <a:pt x="1253" y="1330"/>
                </a:moveTo>
                <a:cubicBezTo>
                  <a:pt x="1251" y="1330"/>
                  <a:pt x="1015" y="1337"/>
                  <a:pt x="980" y="1084"/>
                </a:cubicBezTo>
                <a:cubicBezTo>
                  <a:pt x="1019" y="1057"/>
                  <a:pt x="1055" y="1022"/>
                  <a:pt x="1087" y="979"/>
                </a:cubicBezTo>
                <a:cubicBezTo>
                  <a:pt x="1148" y="895"/>
                  <a:pt x="1188" y="791"/>
                  <a:pt x="1202" y="678"/>
                </a:cubicBezTo>
                <a:cubicBezTo>
                  <a:pt x="1207" y="674"/>
                  <a:pt x="1211" y="668"/>
                  <a:pt x="1214" y="662"/>
                </a:cubicBezTo>
                <a:cubicBezTo>
                  <a:pt x="1239" y="601"/>
                  <a:pt x="1252" y="536"/>
                  <a:pt x="1252" y="469"/>
                </a:cubicBezTo>
                <a:cubicBezTo>
                  <a:pt x="1252" y="210"/>
                  <a:pt x="1057" y="0"/>
                  <a:pt x="818" y="0"/>
                </a:cubicBezTo>
                <a:cubicBezTo>
                  <a:pt x="755" y="0"/>
                  <a:pt x="694" y="14"/>
                  <a:pt x="637" y="43"/>
                </a:cubicBezTo>
                <a:cubicBezTo>
                  <a:pt x="615" y="45"/>
                  <a:pt x="594" y="48"/>
                  <a:pt x="573" y="54"/>
                </a:cubicBezTo>
                <a:cubicBezTo>
                  <a:pt x="475" y="83"/>
                  <a:pt x="395" y="156"/>
                  <a:pt x="348" y="260"/>
                </a:cubicBezTo>
                <a:cubicBezTo>
                  <a:pt x="302" y="361"/>
                  <a:pt x="293" y="480"/>
                  <a:pt x="322" y="595"/>
                </a:cubicBezTo>
                <a:cubicBezTo>
                  <a:pt x="328" y="619"/>
                  <a:pt x="336" y="643"/>
                  <a:pt x="346" y="666"/>
                </a:cubicBezTo>
                <a:cubicBezTo>
                  <a:pt x="348" y="672"/>
                  <a:pt x="352" y="677"/>
                  <a:pt x="356" y="681"/>
                </a:cubicBezTo>
                <a:cubicBezTo>
                  <a:pt x="379" y="858"/>
                  <a:pt x="463" y="1004"/>
                  <a:pt x="578" y="1084"/>
                </a:cubicBezTo>
                <a:cubicBezTo>
                  <a:pt x="542" y="1337"/>
                  <a:pt x="307" y="1330"/>
                  <a:pt x="305" y="1330"/>
                </a:cubicBezTo>
                <a:cubicBezTo>
                  <a:pt x="136" y="1336"/>
                  <a:pt x="0" y="1475"/>
                  <a:pt x="0" y="1646"/>
                </a:cubicBezTo>
                <a:cubicBezTo>
                  <a:pt x="0" y="2002"/>
                  <a:pt x="0" y="2002"/>
                  <a:pt x="0" y="2002"/>
                </a:cubicBezTo>
                <a:cubicBezTo>
                  <a:pt x="0" y="2027"/>
                  <a:pt x="20" y="2048"/>
                  <a:pt x="46" y="2048"/>
                </a:cubicBezTo>
                <a:cubicBezTo>
                  <a:pt x="451" y="2048"/>
                  <a:pt x="451" y="2048"/>
                  <a:pt x="451" y="2048"/>
                </a:cubicBezTo>
                <a:cubicBezTo>
                  <a:pt x="1107" y="2048"/>
                  <a:pt x="1107" y="2048"/>
                  <a:pt x="1107" y="2048"/>
                </a:cubicBezTo>
                <a:cubicBezTo>
                  <a:pt x="1512" y="2048"/>
                  <a:pt x="1512" y="2048"/>
                  <a:pt x="1512" y="2048"/>
                </a:cubicBezTo>
                <a:cubicBezTo>
                  <a:pt x="1538" y="2048"/>
                  <a:pt x="1559" y="2027"/>
                  <a:pt x="1559" y="2002"/>
                </a:cubicBezTo>
                <a:cubicBezTo>
                  <a:pt x="1559" y="1646"/>
                  <a:pt x="1559" y="1646"/>
                  <a:pt x="1559" y="1646"/>
                </a:cubicBezTo>
                <a:cubicBezTo>
                  <a:pt x="1558" y="1475"/>
                  <a:pt x="1422" y="1336"/>
                  <a:pt x="1253" y="1330"/>
                </a:cubicBezTo>
                <a:close/>
                <a:moveTo>
                  <a:pt x="599" y="143"/>
                </a:moveTo>
                <a:cubicBezTo>
                  <a:pt x="615" y="138"/>
                  <a:pt x="633" y="135"/>
                  <a:pt x="651" y="134"/>
                </a:cubicBezTo>
                <a:cubicBezTo>
                  <a:pt x="658" y="134"/>
                  <a:pt x="665" y="132"/>
                  <a:pt x="671" y="129"/>
                </a:cubicBezTo>
                <a:cubicBezTo>
                  <a:pt x="717" y="105"/>
                  <a:pt x="767" y="92"/>
                  <a:pt x="818" y="92"/>
                </a:cubicBezTo>
                <a:cubicBezTo>
                  <a:pt x="1006" y="92"/>
                  <a:pt x="1160" y="261"/>
                  <a:pt x="1160" y="469"/>
                </a:cubicBezTo>
                <a:cubicBezTo>
                  <a:pt x="1160" y="475"/>
                  <a:pt x="1160" y="481"/>
                  <a:pt x="1160" y="487"/>
                </a:cubicBezTo>
                <a:cubicBezTo>
                  <a:pt x="1123" y="450"/>
                  <a:pt x="1072" y="427"/>
                  <a:pt x="1016" y="427"/>
                </a:cubicBezTo>
                <a:cubicBezTo>
                  <a:pt x="702" y="427"/>
                  <a:pt x="702" y="427"/>
                  <a:pt x="702" y="427"/>
                </a:cubicBezTo>
                <a:cubicBezTo>
                  <a:pt x="683" y="427"/>
                  <a:pt x="665" y="421"/>
                  <a:pt x="650" y="410"/>
                </a:cubicBezTo>
                <a:cubicBezTo>
                  <a:pt x="638" y="400"/>
                  <a:pt x="628" y="388"/>
                  <a:pt x="622" y="373"/>
                </a:cubicBezTo>
                <a:cubicBezTo>
                  <a:pt x="613" y="350"/>
                  <a:pt x="590" y="336"/>
                  <a:pt x="566" y="338"/>
                </a:cubicBezTo>
                <a:cubicBezTo>
                  <a:pt x="542" y="339"/>
                  <a:pt x="521" y="356"/>
                  <a:pt x="515" y="380"/>
                </a:cubicBezTo>
                <a:cubicBezTo>
                  <a:pt x="497" y="450"/>
                  <a:pt x="460" y="515"/>
                  <a:pt x="410" y="567"/>
                </a:cubicBezTo>
                <a:cubicBezTo>
                  <a:pt x="364" y="376"/>
                  <a:pt x="448" y="187"/>
                  <a:pt x="599" y="143"/>
                </a:cubicBezTo>
                <a:close/>
                <a:moveTo>
                  <a:pt x="558" y="941"/>
                </a:moveTo>
                <a:cubicBezTo>
                  <a:pt x="498" y="867"/>
                  <a:pt x="459" y="768"/>
                  <a:pt x="447" y="660"/>
                </a:cubicBezTo>
                <a:cubicBezTo>
                  <a:pt x="505" y="608"/>
                  <a:pt x="551" y="543"/>
                  <a:pt x="581" y="472"/>
                </a:cubicBezTo>
                <a:cubicBezTo>
                  <a:pt x="585" y="476"/>
                  <a:pt x="590" y="480"/>
                  <a:pt x="595" y="484"/>
                </a:cubicBezTo>
                <a:cubicBezTo>
                  <a:pt x="626" y="507"/>
                  <a:pt x="663" y="519"/>
                  <a:pt x="702" y="519"/>
                </a:cubicBezTo>
                <a:cubicBezTo>
                  <a:pt x="1016" y="519"/>
                  <a:pt x="1016" y="519"/>
                  <a:pt x="1016" y="519"/>
                </a:cubicBezTo>
                <a:cubicBezTo>
                  <a:pt x="1060" y="519"/>
                  <a:pt x="1099" y="546"/>
                  <a:pt x="1116" y="584"/>
                </a:cubicBezTo>
                <a:cubicBezTo>
                  <a:pt x="1116" y="584"/>
                  <a:pt x="1116" y="585"/>
                  <a:pt x="1116" y="585"/>
                </a:cubicBezTo>
                <a:cubicBezTo>
                  <a:pt x="1116" y="845"/>
                  <a:pt x="965" y="1057"/>
                  <a:pt x="779" y="1057"/>
                </a:cubicBezTo>
                <a:cubicBezTo>
                  <a:pt x="698" y="1057"/>
                  <a:pt x="620" y="1016"/>
                  <a:pt x="558" y="941"/>
                </a:cubicBezTo>
                <a:close/>
                <a:moveTo>
                  <a:pt x="664" y="1129"/>
                </a:moveTo>
                <a:cubicBezTo>
                  <a:pt x="701" y="1142"/>
                  <a:pt x="739" y="1149"/>
                  <a:pt x="779" y="1149"/>
                </a:cubicBezTo>
                <a:cubicBezTo>
                  <a:pt x="818" y="1149"/>
                  <a:pt x="857" y="1142"/>
                  <a:pt x="894" y="1129"/>
                </a:cubicBezTo>
                <a:cubicBezTo>
                  <a:pt x="911" y="1217"/>
                  <a:pt x="959" y="1294"/>
                  <a:pt x="1028" y="1347"/>
                </a:cubicBezTo>
                <a:cubicBezTo>
                  <a:pt x="786" y="1691"/>
                  <a:pt x="786" y="1691"/>
                  <a:pt x="786" y="1691"/>
                </a:cubicBezTo>
                <a:cubicBezTo>
                  <a:pt x="784" y="1694"/>
                  <a:pt x="782" y="1695"/>
                  <a:pt x="779" y="1695"/>
                </a:cubicBezTo>
                <a:cubicBezTo>
                  <a:pt x="776" y="1695"/>
                  <a:pt x="774" y="1694"/>
                  <a:pt x="773" y="1691"/>
                </a:cubicBezTo>
                <a:cubicBezTo>
                  <a:pt x="530" y="1347"/>
                  <a:pt x="530" y="1347"/>
                  <a:pt x="530" y="1347"/>
                </a:cubicBezTo>
                <a:cubicBezTo>
                  <a:pt x="599" y="1294"/>
                  <a:pt x="648" y="1217"/>
                  <a:pt x="664" y="1129"/>
                </a:cubicBezTo>
                <a:close/>
                <a:moveTo>
                  <a:pt x="1466" y="1956"/>
                </a:moveTo>
                <a:cubicBezTo>
                  <a:pt x="1107" y="1956"/>
                  <a:pt x="1107" y="1956"/>
                  <a:pt x="1107" y="1956"/>
                </a:cubicBezTo>
                <a:cubicBezTo>
                  <a:pt x="451" y="1956"/>
                  <a:pt x="451" y="1956"/>
                  <a:pt x="451" y="1956"/>
                </a:cubicBezTo>
                <a:cubicBezTo>
                  <a:pt x="92" y="1956"/>
                  <a:pt x="92" y="1956"/>
                  <a:pt x="92" y="1956"/>
                </a:cubicBezTo>
                <a:cubicBezTo>
                  <a:pt x="92" y="1646"/>
                  <a:pt x="92" y="1646"/>
                  <a:pt x="92" y="1646"/>
                </a:cubicBezTo>
                <a:cubicBezTo>
                  <a:pt x="92" y="1522"/>
                  <a:pt x="192" y="1422"/>
                  <a:pt x="316" y="1422"/>
                </a:cubicBezTo>
                <a:cubicBezTo>
                  <a:pt x="318" y="1422"/>
                  <a:pt x="392" y="1420"/>
                  <a:pt x="451" y="1393"/>
                </a:cubicBezTo>
                <a:cubicBezTo>
                  <a:pt x="697" y="1744"/>
                  <a:pt x="697" y="1744"/>
                  <a:pt x="697" y="1744"/>
                </a:cubicBezTo>
                <a:cubicBezTo>
                  <a:pt x="716" y="1771"/>
                  <a:pt x="746" y="1787"/>
                  <a:pt x="779" y="1787"/>
                </a:cubicBezTo>
                <a:cubicBezTo>
                  <a:pt x="779" y="1787"/>
                  <a:pt x="779" y="1787"/>
                  <a:pt x="779" y="1787"/>
                </a:cubicBezTo>
                <a:cubicBezTo>
                  <a:pt x="812" y="1787"/>
                  <a:pt x="842" y="1771"/>
                  <a:pt x="861" y="1744"/>
                </a:cubicBezTo>
                <a:cubicBezTo>
                  <a:pt x="1108" y="1393"/>
                  <a:pt x="1108" y="1393"/>
                  <a:pt x="1108" y="1393"/>
                </a:cubicBezTo>
                <a:cubicBezTo>
                  <a:pt x="1174" y="1422"/>
                  <a:pt x="1240" y="1422"/>
                  <a:pt x="1242" y="1422"/>
                </a:cubicBezTo>
                <a:cubicBezTo>
                  <a:pt x="1366" y="1422"/>
                  <a:pt x="1466" y="1522"/>
                  <a:pt x="1466" y="1646"/>
                </a:cubicBezTo>
                <a:cubicBezTo>
                  <a:pt x="1466" y="1956"/>
                  <a:pt x="1466" y="1956"/>
                  <a:pt x="1466" y="195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pic>
        <p:nvPicPr>
          <p:cNvPr id="203" name="Google Shape;203;p6"/>
          <p:cNvPicPr preferRelativeResize="0"/>
          <p:nvPr/>
        </p:nvPicPr>
        <p:blipFill rotWithShape="1">
          <a:blip r:embed="rId3">
            <a:alphaModFix/>
          </a:blip>
          <a:srcRect b="0" l="0" r="0" t="0"/>
          <a:stretch/>
        </p:blipFill>
        <p:spPr>
          <a:xfrm>
            <a:off x="647700" y="1957400"/>
            <a:ext cx="11005225" cy="417213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g1014d702df8_0_7"/>
          <p:cNvSpPr/>
          <p:nvPr/>
        </p:nvSpPr>
        <p:spPr>
          <a:xfrm rot="2700000">
            <a:off x="11788487" y="6333628"/>
            <a:ext cx="528314" cy="604135"/>
          </a:xfrm>
          <a:custGeom>
            <a:rect b="b" l="l" r="r" t="t"/>
            <a:pathLst>
              <a:path extrusionOk="0" h="1017114" w="889463">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98A3AD"/>
              </a:solidFill>
              <a:latin typeface="Quattrocento Sans"/>
              <a:ea typeface="Quattrocento Sans"/>
              <a:cs typeface="Quattrocento Sans"/>
              <a:sym typeface="Quattrocento Sans"/>
            </a:endParaRPr>
          </a:p>
        </p:txBody>
      </p:sp>
      <p:sp>
        <p:nvSpPr>
          <p:cNvPr id="209" name="Google Shape;209;g1014d702df8_0_7"/>
          <p:cNvSpPr txBox="1"/>
          <p:nvPr/>
        </p:nvSpPr>
        <p:spPr>
          <a:xfrm>
            <a:off x="11907454" y="6481180"/>
            <a:ext cx="2904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a:solidFill>
                  <a:schemeClr val="lt1"/>
                </a:solidFill>
                <a:latin typeface="Quattrocento Sans"/>
                <a:ea typeface="Quattrocento Sans"/>
                <a:cs typeface="Quattrocento Sans"/>
                <a:sym typeface="Quattrocento Sans"/>
              </a:rPr>
              <a:t>6</a:t>
            </a:r>
            <a:endParaRPr b="0" i="0" sz="1400" u="none" cap="none" strike="noStrike">
              <a:solidFill>
                <a:srgbClr val="000000"/>
              </a:solidFill>
              <a:latin typeface="Arial"/>
              <a:ea typeface="Arial"/>
              <a:cs typeface="Arial"/>
              <a:sym typeface="Arial"/>
            </a:endParaRPr>
          </a:p>
        </p:txBody>
      </p:sp>
      <p:sp>
        <p:nvSpPr>
          <p:cNvPr id="210" name="Google Shape;210;g1014d702df8_0_7"/>
          <p:cNvSpPr/>
          <p:nvPr/>
        </p:nvSpPr>
        <p:spPr>
          <a:xfrm>
            <a:off x="4883272" y="969860"/>
            <a:ext cx="2834400" cy="746400"/>
          </a:xfrm>
          <a:prstGeom prst="rect">
            <a:avLst/>
          </a:prstGeom>
          <a:gradFill>
            <a:gsLst>
              <a:gs pos="0">
                <a:srgbClr val="85E0E7"/>
              </a:gs>
              <a:gs pos="54000">
                <a:srgbClr val="85E0E7"/>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211" name="Google Shape;211;g1014d702df8_0_7"/>
          <p:cNvSpPr/>
          <p:nvPr/>
        </p:nvSpPr>
        <p:spPr>
          <a:xfrm>
            <a:off x="4498204" y="969860"/>
            <a:ext cx="746400" cy="746400"/>
          </a:xfrm>
          <a:prstGeom prst="ellipse">
            <a:avLst/>
          </a:prstGeom>
          <a:solidFill>
            <a:srgbClr val="43CDD9"/>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descr="This is an icon of a human being. " id="212" name="Google Shape;212;g1014d702df8_0_7"/>
          <p:cNvSpPr/>
          <p:nvPr/>
        </p:nvSpPr>
        <p:spPr>
          <a:xfrm>
            <a:off x="4749270" y="1182277"/>
            <a:ext cx="244299" cy="321597"/>
          </a:xfrm>
          <a:custGeom>
            <a:rect b="b" l="l" r="r" t="t"/>
            <a:pathLst>
              <a:path extrusionOk="0" h="2048" w="1559">
                <a:moveTo>
                  <a:pt x="1253" y="1330"/>
                </a:moveTo>
                <a:cubicBezTo>
                  <a:pt x="1251" y="1330"/>
                  <a:pt x="1015" y="1337"/>
                  <a:pt x="980" y="1084"/>
                </a:cubicBezTo>
                <a:cubicBezTo>
                  <a:pt x="1019" y="1057"/>
                  <a:pt x="1055" y="1022"/>
                  <a:pt x="1087" y="979"/>
                </a:cubicBezTo>
                <a:cubicBezTo>
                  <a:pt x="1148" y="895"/>
                  <a:pt x="1188" y="791"/>
                  <a:pt x="1202" y="678"/>
                </a:cubicBezTo>
                <a:cubicBezTo>
                  <a:pt x="1207" y="674"/>
                  <a:pt x="1211" y="668"/>
                  <a:pt x="1214" y="662"/>
                </a:cubicBezTo>
                <a:cubicBezTo>
                  <a:pt x="1239" y="601"/>
                  <a:pt x="1252" y="536"/>
                  <a:pt x="1252" y="469"/>
                </a:cubicBezTo>
                <a:cubicBezTo>
                  <a:pt x="1252" y="210"/>
                  <a:pt x="1057" y="0"/>
                  <a:pt x="818" y="0"/>
                </a:cubicBezTo>
                <a:cubicBezTo>
                  <a:pt x="755" y="0"/>
                  <a:pt x="694" y="14"/>
                  <a:pt x="637" y="43"/>
                </a:cubicBezTo>
                <a:cubicBezTo>
                  <a:pt x="615" y="45"/>
                  <a:pt x="594" y="48"/>
                  <a:pt x="573" y="54"/>
                </a:cubicBezTo>
                <a:cubicBezTo>
                  <a:pt x="475" y="83"/>
                  <a:pt x="395" y="156"/>
                  <a:pt x="348" y="260"/>
                </a:cubicBezTo>
                <a:cubicBezTo>
                  <a:pt x="302" y="361"/>
                  <a:pt x="293" y="480"/>
                  <a:pt x="322" y="595"/>
                </a:cubicBezTo>
                <a:cubicBezTo>
                  <a:pt x="328" y="619"/>
                  <a:pt x="336" y="643"/>
                  <a:pt x="346" y="666"/>
                </a:cubicBezTo>
                <a:cubicBezTo>
                  <a:pt x="348" y="672"/>
                  <a:pt x="352" y="677"/>
                  <a:pt x="356" y="681"/>
                </a:cubicBezTo>
                <a:cubicBezTo>
                  <a:pt x="379" y="858"/>
                  <a:pt x="463" y="1004"/>
                  <a:pt x="578" y="1084"/>
                </a:cubicBezTo>
                <a:cubicBezTo>
                  <a:pt x="542" y="1337"/>
                  <a:pt x="307" y="1330"/>
                  <a:pt x="305" y="1330"/>
                </a:cubicBezTo>
                <a:cubicBezTo>
                  <a:pt x="136" y="1336"/>
                  <a:pt x="0" y="1475"/>
                  <a:pt x="0" y="1646"/>
                </a:cubicBezTo>
                <a:cubicBezTo>
                  <a:pt x="0" y="2002"/>
                  <a:pt x="0" y="2002"/>
                  <a:pt x="0" y="2002"/>
                </a:cubicBezTo>
                <a:cubicBezTo>
                  <a:pt x="0" y="2027"/>
                  <a:pt x="20" y="2048"/>
                  <a:pt x="46" y="2048"/>
                </a:cubicBezTo>
                <a:cubicBezTo>
                  <a:pt x="451" y="2048"/>
                  <a:pt x="451" y="2048"/>
                  <a:pt x="451" y="2048"/>
                </a:cubicBezTo>
                <a:cubicBezTo>
                  <a:pt x="1107" y="2048"/>
                  <a:pt x="1107" y="2048"/>
                  <a:pt x="1107" y="2048"/>
                </a:cubicBezTo>
                <a:cubicBezTo>
                  <a:pt x="1512" y="2048"/>
                  <a:pt x="1512" y="2048"/>
                  <a:pt x="1512" y="2048"/>
                </a:cubicBezTo>
                <a:cubicBezTo>
                  <a:pt x="1538" y="2048"/>
                  <a:pt x="1559" y="2027"/>
                  <a:pt x="1559" y="2002"/>
                </a:cubicBezTo>
                <a:cubicBezTo>
                  <a:pt x="1559" y="1646"/>
                  <a:pt x="1559" y="1646"/>
                  <a:pt x="1559" y="1646"/>
                </a:cubicBezTo>
                <a:cubicBezTo>
                  <a:pt x="1558" y="1475"/>
                  <a:pt x="1422" y="1336"/>
                  <a:pt x="1253" y="1330"/>
                </a:cubicBezTo>
                <a:close/>
                <a:moveTo>
                  <a:pt x="599" y="143"/>
                </a:moveTo>
                <a:cubicBezTo>
                  <a:pt x="615" y="138"/>
                  <a:pt x="633" y="135"/>
                  <a:pt x="651" y="134"/>
                </a:cubicBezTo>
                <a:cubicBezTo>
                  <a:pt x="658" y="134"/>
                  <a:pt x="665" y="132"/>
                  <a:pt x="671" y="129"/>
                </a:cubicBezTo>
                <a:cubicBezTo>
                  <a:pt x="717" y="105"/>
                  <a:pt x="767" y="92"/>
                  <a:pt x="818" y="92"/>
                </a:cubicBezTo>
                <a:cubicBezTo>
                  <a:pt x="1006" y="92"/>
                  <a:pt x="1160" y="261"/>
                  <a:pt x="1160" y="469"/>
                </a:cubicBezTo>
                <a:cubicBezTo>
                  <a:pt x="1160" y="475"/>
                  <a:pt x="1160" y="481"/>
                  <a:pt x="1160" y="487"/>
                </a:cubicBezTo>
                <a:cubicBezTo>
                  <a:pt x="1123" y="450"/>
                  <a:pt x="1072" y="427"/>
                  <a:pt x="1016" y="427"/>
                </a:cubicBezTo>
                <a:cubicBezTo>
                  <a:pt x="702" y="427"/>
                  <a:pt x="702" y="427"/>
                  <a:pt x="702" y="427"/>
                </a:cubicBezTo>
                <a:cubicBezTo>
                  <a:pt x="683" y="427"/>
                  <a:pt x="665" y="421"/>
                  <a:pt x="650" y="410"/>
                </a:cubicBezTo>
                <a:cubicBezTo>
                  <a:pt x="638" y="400"/>
                  <a:pt x="628" y="388"/>
                  <a:pt x="622" y="373"/>
                </a:cubicBezTo>
                <a:cubicBezTo>
                  <a:pt x="613" y="350"/>
                  <a:pt x="590" y="336"/>
                  <a:pt x="566" y="338"/>
                </a:cubicBezTo>
                <a:cubicBezTo>
                  <a:pt x="542" y="339"/>
                  <a:pt x="521" y="356"/>
                  <a:pt x="515" y="380"/>
                </a:cubicBezTo>
                <a:cubicBezTo>
                  <a:pt x="497" y="450"/>
                  <a:pt x="460" y="515"/>
                  <a:pt x="410" y="567"/>
                </a:cubicBezTo>
                <a:cubicBezTo>
                  <a:pt x="364" y="376"/>
                  <a:pt x="448" y="187"/>
                  <a:pt x="599" y="143"/>
                </a:cubicBezTo>
                <a:close/>
                <a:moveTo>
                  <a:pt x="558" y="941"/>
                </a:moveTo>
                <a:cubicBezTo>
                  <a:pt x="498" y="867"/>
                  <a:pt x="459" y="768"/>
                  <a:pt x="447" y="660"/>
                </a:cubicBezTo>
                <a:cubicBezTo>
                  <a:pt x="505" y="608"/>
                  <a:pt x="551" y="543"/>
                  <a:pt x="581" y="472"/>
                </a:cubicBezTo>
                <a:cubicBezTo>
                  <a:pt x="585" y="476"/>
                  <a:pt x="590" y="480"/>
                  <a:pt x="595" y="484"/>
                </a:cubicBezTo>
                <a:cubicBezTo>
                  <a:pt x="626" y="507"/>
                  <a:pt x="663" y="519"/>
                  <a:pt x="702" y="519"/>
                </a:cubicBezTo>
                <a:cubicBezTo>
                  <a:pt x="1016" y="519"/>
                  <a:pt x="1016" y="519"/>
                  <a:pt x="1016" y="519"/>
                </a:cubicBezTo>
                <a:cubicBezTo>
                  <a:pt x="1060" y="519"/>
                  <a:pt x="1099" y="546"/>
                  <a:pt x="1116" y="584"/>
                </a:cubicBezTo>
                <a:cubicBezTo>
                  <a:pt x="1116" y="584"/>
                  <a:pt x="1116" y="585"/>
                  <a:pt x="1116" y="585"/>
                </a:cubicBezTo>
                <a:cubicBezTo>
                  <a:pt x="1116" y="845"/>
                  <a:pt x="965" y="1057"/>
                  <a:pt x="779" y="1057"/>
                </a:cubicBezTo>
                <a:cubicBezTo>
                  <a:pt x="698" y="1057"/>
                  <a:pt x="620" y="1016"/>
                  <a:pt x="558" y="941"/>
                </a:cubicBezTo>
                <a:close/>
                <a:moveTo>
                  <a:pt x="664" y="1129"/>
                </a:moveTo>
                <a:cubicBezTo>
                  <a:pt x="701" y="1142"/>
                  <a:pt x="739" y="1149"/>
                  <a:pt x="779" y="1149"/>
                </a:cubicBezTo>
                <a:cubicBezTo>
                  <a:pt x="818" y="1149"/>
                  <a:pt x="857" y="1142"/>
                  <a:pt x="894" y="1129"/>
                </a:cubicBezTo>
                <a:cubicBezTo>
                  <a:pt x="911" y="1217"/>
                  <a:pt x="959" y="1294"/>
                  <a:pt x="1028" y="1347"/>
                </a:cubicBezTo>
                <a:cubicBezTo>
                  <a:pt x="786" y="1691"/>
                  <a:pt x="786" y="1691"/>
                  <a:pt x="786" y="1691"/>
                </a:cubicBezTo>
                <a:cubicBezTo>
                  <a:pt x="784" y="1694"/>
                  <a:pt x="782" y="1695"/>
                  <a:pt x="779" y="1695"/>
                </a:cubicBezTo>
                <a:cubicBezTo>
                  <a:pt x="776" y="1695"/>
                  <a:pt x="774" y="1694"/>
                  <a:pt x="773" y="1691"/>
                </a:cubicBezTo>
                <a:cubicBezTo>
                  <a:pt x="530" y="1347"/>
                  <a:pt x="530" y="1347"/>
                  <a:pt x="530" y="1347"/>
                </a:cubicBezTo>
                <a:cubicBezTo>
                  <a:pt x="599" y="1294"/>
                  <a:pt x="648" y="1217"/>
                  <a:pt x="664" y="1129"/>
                </a:cubicBezTo>
                <a:close/>
                <a:moveTo>
                  <a:pt x="1466" y="1956"/>
                </a:moveTo>
                <a:cubicBezTo>
                  <a:pt x="1107" y="1956"/>
                  <a:pt x="1107" y="1956"/>
                  <a:pt x="1107" y="1956"/>
                </a:cubicBezTo>
                <a:cubicBezTo>
                  <a:pt x="451" y="1956"/>
                  <a:pt x="451" y="1956"/>
                  <a:pt x="451" y="1956"/>
                </a:cubicBezTo>
                <a:cubicBezTo>
                  <a:pt x="92" y="1956"/>
                  <a:pt x="92" y="1956"/>
                  <a:pt x="92" y="1956"/>
                </a:cubicBezTo>
                <a:cubicBezTo>
                  <a:pt x="92" y="1646"/>
                  <a:pt x="92" y="1646"/>
                  <a:pt x="92" y="1646"/>
                </a:cubicBezTo>
                <a:cubicBezTo>
                  <a:pt x="92" y="1522"/>
                  <a:pt x="192" y="1422"/>
                  <a:pt x="316" y="1422"/>
                </a:cubicBezTo>
                <a:cubicBezTo>
                  <a:pt x="318" y="1422"/>
                  <a:pt x="392" y="1420"/>
                  <a:pt x="451" y="1393"/>
                </a:cubicBezTo>
                <a:cubicBezTo>
                  <a:pt x="697" y="1744"/>
                  <a:pt x="697" y="1744"/>
                  <a:pt x="697" y="1744"/>
                </a:cubicBezTo>
                <a:cubicBezTo>
                  <a:pt x="716" y="1771"/>
                  <a:pt x="746" y="1787"/>
                  <a:pt x="779" y="1787"/>
                </a:cubicBezTo>
                <a:cubicBezTo>
                  <a:pt x="779" y="1787"/>
                  <a:pt x="779" y="1787"/>
                  <a:pt x="779" y="1787"/>
                </a:cubicBezTo>
                <a:cubicBezTo>
                  <a:pt x="812" y="1787"/>
                  <a:pt x="842" y="1771"/>
                  <a:pt x="861" y="1744"/>
                </a:cubicBezTo>
                <a:cubicBezTo>
                  <a:pt x="1108" y="1393"/>
                  <a:pt x="1108" y="1393"/>
                  <a:pt x="1108" y="1393"/>
                </a:cubicBezTo>
                <a:cubicBezTo>
                  <a:pt x="1174" y="1422"/>
                  <a:pt x="1240" y="1422"/>
                  <a:pt x="1242" y="1422"/>
                </a:cubicBezTo>
                <a:cubicBezTo>
                  <a:pt x="1366" y="1422"/>
                  <a:pt x="1466" y="1522"/>
                  <a:pt x="1466" y="1646"/>
                </a:cubicBezTo>
                <a:cubicBezTo>
                  <a:pt x="1466" y="1956"/>
                  <a:pt x="1466" y="1956"/>
                  <a:pt x="1466" y="1956"/>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13" name="Google Shape;213;g1014d702df8_0_7"/>
          <p:cNvSpPr txBox="1"/>
          <p:nvPr/>
        </p:nvSpPr>
        <p:spPr>
          <a:xfrm>
            <a:off x="4725423" y="165375"/>
            <a:ext cx="3464100" cy="492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30353F"/>
                </a:solidFill>
                <a:latin typeface="Century Gothic"/>
                <a:ea typeface="Century Gothic"/>
                <a:cs typeface="Century Gothic"/>
                <a:sym typeface="Century Gothic"/>
              </a:rPr>
              <a:t>DATA SOURCES </a:t>
            </a:r>
            <a:endParaRPr b="0" i="0" sz="1400" u="none" cap="none" strike="noStrike">
              <a:solidFill>
                <a:srgbClr val="000000"/>
              </a:solidFill>
              <a:latin typeface="Arial"/>
              <a:ea typeface="Arial"/>
              <a:cs typeface="Arial"/>
              <a:sym typeface="Arial"/>
            </a:endParaRPr>
          </a:p>
        </p:txBody>
      </p:sp>
      <p:sp>
        <p:nvSpPr>
          <p:cNvPr id="214" name="Google Shape;214;g1014d702df8_0_7"/>
          <p:cNvSpPr txBox="1"/>
          <p:nvPr/>
        </p:nvSpPr>
        <p:spPr>
          <a:xfrm>
            <a:off x="5509801" y="1163759"/>
            <a:ext cx="1397400" cy="338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200"/>
              <a:buFont typeface="Arial"/>
              <a:buNone/>
            </a:pPr>
            <a:r>
              <a:rPr b="0" i="0" lang="en-US" sz="2200" u="none" cap="none" strike="noStrike">
                <a:solidFill>
                  <a:schemeClr val="lt1"/>
                </a:solidFill>
                <a:latin typeface="Quattrocento Sans"/>
                <a:ea typeface="Quattrocento Sans"/>
                <a:cs typeface="Quattrocento Sans"/>
                <a:sym typeface="Quattrocento Sans"/>
              </a:rPr>
              <a:t>2020-2021</a:t>
            </a:r>
            <a:endParaRPr b="0" i="0" sz="2200" u="none" cap="none" strike="noStrike">
              <a:solidFill>
                <a:srgbClr val="000000"/>
              </a:solidFill>
              <a:latin typeface="Arial"/>
              <a:ea typeface="Arial"/>
              <a:cs typeface="Arial"/>
              <a:sym typeface="Arial"/>
            </a:endParaRPr>
          </a:p>
        </p:txBody>
      </p:sp>
      <p:pic>
        <p:nvPicPr>
          <p:cNvPr id="215" name="Google Shape;215;g1014d702df8_0_7"/>
          <p:cNvPicPr preferRelativeResize="0"/>
          <p:nvPr/>
        </p:nvPicPr>
        <p:blipFill rotWithShape="1">
          <a:blip r:embed="rId3">
            <a:alphaModFix/>
          </a:blip>
          <a:srcRect b="0" l="0" r="0" t="0"/>
          <a:stretch/>
        </p:blipFill>
        <p:spPr>
          <a:xfrm>
            <a:off x="299450" y="1947875"/>
            <a:ext cx="11511549" cy="349618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g1014d702df8_0_30"/>
          <p:cNvSpPr/>
          <p:nvPr/>
        </p:nvSpPr>
        <p:spPr>
          <a:xfrm rot="2700000">
            <a:off x="11788487" y="6333628"/>
            <a:ext cx="528314" cy="604135"/>
          </a:xfrm>
          <a:custGeom>
            <a:rect b="b" l="l" r="r" t="t"/>
            <a:pathLst>
              <a:path extrusionOk="0" h="1017114" w="889463">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98A3AD"/>
              </a:solidFill>
              <a:latin typeface="Quattrocento Sans"/>
              <a:ea typeface="Quattrocento Sans"/>
              <a:cs typeface="Quattrocento Sans"/>
              <a:sym typeface="Quattrocento Sans"/>
            </a:endParaRPr>
          </a:p>
        </p:txBody>
      </p:sp>
      <p:sp>
        <p:nvSpPr>
          <p:cNvPr id="221" name="Google Shape;221;g1014d702df8_0_30"/>
          <p:cNvSpPr txBox="1"/>
          <p:nvPr/>
        </p:nvSpPr>
        <p:spPr>
          <a:xfrm>
            <a:off x="11907454" y="6481180"/>
            <a:ext cx="2904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a:solidFill>
                  <a:schemeClr val="lt1"/>
                </a:solidFill>
                <a:latin typeface="Quattrocento Sans"/>
                <a:ea typeface="Quattrocento Sans"/>
                <a:cs typeface="Quattrocento Sans"/>
                <a:sym typeface="Quattrocento Sans"/>
              </a:rPr>
              <a:t>8</a:t>
            </a:r>
            <a:endParaRPr b="0" i="0" sz="1400" u="none" cap="none" strike="noStrike">
              <a:solidFill>
                <a:srgbClr val="000000"/>
              </a:solidFill>
              <a:latin typeface="Arial"/>
              <a:ea typeface="Arial"/>
              <a:cs typeface="Arial"/>
              <a:sym typeface="Arial"/>
            </a:endParaRPr>
          </a:p>
        </p:txBody>
      </p:sp>
      <p:sp>
        <p:nvSpPr>
          <p:cNvPr id="222" name="Google Shape;222;g1014d702df8_0_30"/>
          <p:cNvSpPr/>
          <p:nvPr/>
        </p:nvSpPr>
        <p:spPr>
          <a:xfrm>
            <a:off x="4532782" y="956510"/>
            <a:ext cx="2838000" cy="746400"/>
          </a:xfrm>
          <a:prstGeom prst="rect">
            <a:avLst/>
          </a:prstGeom>
          <a:gradFill>
            <a:gsLst>
              <a:gs pos="0">
                <a:srgbClr val="DBDBDB"/>
              </a:gs>
              <a:gs pos="54000">
                <a:srgbClr val="DBDBDB"/>
              </a:gs>
              <a:gs pos="100000">
                <a:schemeClr val="lt1"/>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223" name="Google Shape;223;g1014d702df8_0_30"/>
          <p:cNvSpPr/>
          <p:nvPr/>
        </p:nvSpPr>
        <p:spPr>
          <a:xfrm>
            <a:off x="4159567" y="956510"/>
            <a:ext cx="746400" cy="746400"/>
          </a:xfrm>
          <a:prstGeom prst="ellipse">
            <a:avLst/>
          </a:prstGeom>
          <a:solidFill>
            <a:srgbClr val="BABABA"/>
          </a:solidFill>
          <a:ln cap="flat" cmpd="sng" w="254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grpSp>
        <p:nvGrpSpPr>
          <p:cNvPr descr="This is an icon of a chart. " id="224" name="Google Shape;224;g1014d702df8_0_30"/>
          <p:cNvGrpSpPr/>
          <p:nvPr/>
        </p:nvGrpSpPr>
        <p:grpSpPr>
          <a:xfrm>
            <a:off x="4336491" y="1236399"/>
            <a:ext cx="392185" cy="186459"/>
            <a:chOff x="4254500" y="2100263"/>
            <a:chExt cx="1906586" cy="906463"/>
          </a:xfrm>
        </p:grpSpPr>
        <p:sp>
          <p:nvSpPr>
            <p:cNvPr id="225" name="Google Shape;225;g1014d702df8_0_30"/>
            <p:cNvSpPr/>
            <p:nvPr/>
          </p:nvSpPr>
          <p:spPr>
            <a:xfrm>
              <a:off x="4254500" y="2100263"/>
              <a:ext cx="1906586" cy="906463"/>
            </a:xfrm>
            <a:custGeom>
              <a:rect b="b" l="l" r="r" t="t"/>
              <a:pathLst>
                <a:path extrusionOk="0" h="970" w="2048">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26" name="Google Shape;226;g1014d702df8_0_30"/>
            <p:cNvSpPr/>
            <p:nvPr/>
          </p:nvSpPr>
          <p:spPr>
            <a:xfrm>
              <a:off x="4752975" y="2598738"/>
              <a:ext cx="176213" cy="174625"/>
            </a:xfrm>
            <a:custGeom>
              <a:rect b="b" l="l" r="r" t="t"/>
              <a:pathLst>
                <a:path extrusionOk="0" h="186" w="19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27" name="Google Shape;227;g1014d702df8_0_30"/>
            <p:cNvSpPr/>
            <p:nvPr/>
          </p:nvSpPr>
          <p:spPr>
            <a:xfrm>
              <a:off x="5486400" y="2330451"/>
              <a:ext cx="177800" cy="174625"/>
            </a:xfrm>
            <a:custGeom>
              <a:rect b="b" l="l" r="r" t="t"/>
              <a:pathLst>
                <a:path extrusionOk="0" h="186" w="19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sp>
        <p:nvSpPr>
          <p:cNvPr id="228" name="Google Shape;228;g1014d702df8_0_30"/>
          <p:cNvSpPr txBox="1"/>
          <p:nvPr/>
        </p:nvSpPr>
        <p:spPr>
          <a:xfrm>
            <a:off x="5031969" y="1125825"/>
            <a:ext cx="2113200" cy="369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Quattrocento Sans"/>
                <a:ea typeface="Quattrocento Sans"/>
                <a:cs typeface="Quattrocento Sans"/>
                <a:sym typeface="Quattrocento Sans"/>
              </a:rPr>
              <a:t>Covid-19 Cases</a:t>
            </a:r>
            <a:endParaRPr b="0" i="0" sz="2400" u="none" cap="none" strike="noStrike">
              <a:solidFill>
                <a:srgbClr val="000000"/>
              </a:solidFill>
              <a:latin typeface="Arial"/>
              <a:ea typeface="Arial"/>
              <a:cs typeface="Arial"/>
              <a:sym typeface="Arial"/>
            </a:endParaRPr>
          </a:p>
        </p:txBody>
      </p:sp>
      <p:sp>
        <p:nvSpPr>
          <p:cNvPr id="229" name="Google Shape;229;g1014d702df8_0_30"/>
          <p:cNvSpPr txBox="1"/>
          <p:nvPr/>
        </p:nvSpPr>
        <p:spPr>
          <a:xfrm>
            <a:off x="4725423" y="165375"/>
            <a:ext cx="3464100" cy="4926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30353F"/>
                </a:solidFill>
                <a:latin typeface="Century Gothic"/>
                <a:ea typeface="Century Gothic"/>
                <a:cs typeface="Century Gothic"/>
                <a:sym typeface="Century Gothic"/>
              </a:rPr>
              <a:t>DATA SOURCES </a:t>
            </a:r>
            <a:endParaRPr b="0" i="0" sz="1400" u="none" cap="none" strike="noStrike">
              <a:solidFill>
                <a:srgbClr val="000000"/>
              </a:solidFill>
              <a:latin typeface="Arial"/>
              <a:ea typeface="Arial"/>
              <a:cs typeface="Arial"/>
              <a:sym typeface="Arial"/>
            </a:endParaRPr>
          </a:p>
        </p:txBody>
      </p:sp>
      <p:pic>
        <p:nvPicPr>
          <p:cNvPr id="230" name="Google Shape;230;g1014d702df8_0_30"/>
          <p:cNvPicPr preferRelativeResize="0"/>
          <p:nvPr/>
        </p:nvPicPr>
        <p:blipFill rotWithShape="1">
          <a:blip r:embed="rId3">
            <a:alphaModFix/>
          </a:blip>
          <a:srcRect b="0" l="0" r="0" t="0"/>
          <a:stretch/>
        </p:blipFill>
        <p:spPr>
          <a:xfrm>
            <a:off x="457200" y="1833563"/>
            <a:ext cx="11277600" cy="31908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8"/>
          <p:cNvSpPr/>
          <p:nvPr/>
        </p:nvSpPr>
        <p:spPr>
          <a:xfrm rot="2700000">
            <a:off x="11788943" y="6333474"/>
            <a:ext cx="527486" cy="603188"/>
          </a:xfrm>
          <a:custGeom>
            <a:rect b="b" l="l" r="r" t="t"/>
            <a:pathLst>
              <a:path extrusionOk="0" h="1017114" w="889463">
                <a:moveTo>
                  <a:pt x="110516" y="95275"/>
                </a:moveTo>
                <a:cubicBezTo>
                  <a:pt x="144657" y="61133"/>
                  <a:pt x="185310" y="33504"/>
                  <a:pt x="230452" y="14411"/>
                </a:cubicBezTo>
                <a:lnTo>
                  <a:pt x="276877" y="0"/>
                </a:lnTo>
                <a:lnTo>
                  <a:pt x="889463" y="612585"/>
                </a:lnTo>
                <a:lnTo>
                  <a:pt x="484934" y="1017114"/>
                </a:lnTo>
                <a:lnTo>
                  <a:pt x="377324" y="1017114"/>
                </a:lnTo>
                <a:cubicBezTo>
                  <a:pt x="168934" y="1017114"/>
                  <a:pt x="0" y="848180"/>
                  <a:pt x="0" y="639790"/>
                </a:cubicBezTo>
                <a:lnTo>
                  <a:pt x="0" y="362083"/>
                </a:lnTo>
                <a:cubicBezTo>
                  <a:pt x="0" y="257888"/>
                  <a:pt x="42234" y="163556"/>
                  <a:pt x="110516" y="95275"/>
                </a:cubicBezTo>
                <a:close/>
              </a:path>
            </a:pathLst>
          </a:custGeom>
          <a:solidFill>
            <a:srgbClr val="7F7F7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98A3AD"/>
              </a:solidFill>
              <a:latin typeface="Quattrocento Sans"/>
              <a:ea typeface="Quattrocento Sans"/>
              <a:cs typeface="Quattrocento Sans"/>
              <a:sym typeface="Quattrocento Sans"/>
            </a:endParaRPr>
          </a:p>
        </p:txBody>
      </p:sp>
      <p:sp>
        <p:nvSpPr>
          <p:cNvPr id="236" name="Google Shape;236;p8"/>
          <p:cNvSpPr txBox="1"/>
          <p:nvPr/>
        </p:nvSpPr>
        <p:spPr>
          <a:xfrm>
            <a:off x="11907454" y="6481180"/>
            <a:ext cx="290464"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lang="en-US">
                <a:solidFill>
                  <a:schemeClr val="lt1"/>
                </a:solidFill>
                <a:latin typeface="Quattrocento Sans"/>
                <a:ea typeface="Quattrocento Sans"/>
                <a:cs typeface="Quattrocento Sans"/>
                <a:sym typeface="Quattrocento Sans"/>
              </a:rPr>
              <a:t>9</a:t>
            </a:r>
            <a:endParaRPr b="0" i="0" sz="1400" u="none" cap="none" strike="noStrike">
              <a:solidFill>
                <a:srgbClr val="000000"/>
              </a:solidFill>
              <a:latin typeface="Arial"/>
              <a:ea typeface="Arial"/>
              <a:cs typeface="Arial"/>
              <a:sym typeface="Arial"/>
            </a:endParaRPr>
          </a:p>
        </p:txBody>
      </p:sp>
      <p:grpSp>
        <p:nvGrpSpPr>
          <p:cNvPr id="237" name="Google Shape;237;p8"/>
          <p:cNvGrpSpPr/>
          <p:nvPr/>
        </p:nvGrpSpPr>
        <p:grpSpPr>
          <a:xfrm>
            <a:off x="726744" y="1032487"/>
            <a:ext cx="10738510" cy="2295695"/>
            <a:chOff x="867916" y="1153144"/>
            <a:chExt cx="10738510" cy="2295695"/>
          </a:xfrm>
        </p:grpSpPr>
        <p:grpSp>
          <p:nvGrpSpPr>
            <p:cNvPr id="238" name="Google Shape;238;p8"/>
            <p:cNvGrpSpPr/>
            <p:nvPr/>
          </p:nvGrpSpPr>
          <p:grpSpPr>
            <a:xfrm>
              <a:off x="867916" y="1185688"/>
              <a:ext cx="3352181" cy="2263151"/>
              <a:chOff x="867916" y="1185688"/>
              <a:chExt cx="3352181" cy="2263151"/>
            </a:xfrm>
          </p:grpSpPr>
          <p:sp>
            <p:nvSpPr>
              <p:cNvPr id="239" name="Google Shape;239;p8"/>
              <p:cNvSpPr/>
              <p:nvPr/>
            </p:nvSpPr>
            <p:spPr>
              <a:xfrm>
                <a:off x="867916" y="1300608"/>
                <a:ext cx="3352181" cy="2148231"/>
              </a:xfrm>
              <a:prstGeom prst="rect">
                <a:avLst/>
              </a:prstGeom>
              <a:gradFill>
                <a:gsLst>
                  <a:gs pos="0">
                    <a:srgbClr val="939CAB"/>
                  </a:gs>
                  <a:gs pos="54000">
                    <a:srgbClr val="939CAB"/>
                  </a:gs>
                  <a:gs pos="100000">
                    <a:srgbClr val="667181">
                      <a:alpha val="0"/>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grpSp>
            <p:nvGrpSpPr>
              <p:cNvPr id="240" name="Google Shape;240;p8"/>
              <p:cNvGrpSpPr/>
              <p:nvPr/>
            </p:nvGrpSpPr>
            <p:grpSpPr>
              <a:xfrm>
                <a:off x="2451263" y="1185688"/>
                <a:ext cx="184969" cy="97433"/>
                <a:chOff x="3381245" y="3337126"/>
                <a:chExt cx="282594" cy="148859"/>
              </a:xfrm>
            </p:grpSpPr>
            <p:sp>
              <p:nvSpPr>
                <p:cNvPr id="241" name="Google Shape;241;p8"/>
                <p:cNvSpPr/>
                <p:nvPr/>
              </p:nvSpPr>
              <p:spPr>
                <a:xfrm>
                  <a:off x="3381245" y="3337126"/>
                  <a:ext cx="282594" cy="148859"/>
                </a:xfrm>
                <a:custGeom>
                  <a:rect b="b" l="l" r="r" t="t"/>
                  <a:pathLst>
                    <a:path extrusionOk="0" h="634" w="1208">
                      <a:moveTo>
                        <a:pt x="1169" y="127"/>
                      </a:moveTo>
                      <a:cubicBezTo>
                        <a:pt x="1120" y="127"/>
                        <a:pt x="1081" y="88"/>
                        <a:pt x="1081" y="39"/>
                      </a:cubicBezTo>
                      <a:cubicBezTo>
                        <a:pt x="1081" y="17"/>
                        <a:pt x="1063" y="0"/>
                        <a:pt x="1041" y="0"/>
                      </a:cubicBezTo>
                      <a:cubicBezTo>
                        <a:pt x="167" y="0"/>
                        <a:pt x="167" y="0"/>
                        <a:pt x="167" y="0"/>
                      </a:cubicBezTo>
                      <a:cubicBezTo>
                        <a:pt x="145" y="0"/>
                        <a:pt x="127" y="17"/>
                        <a:pt x="127" y="39"/>
                      </a:cubicBezTo>
                      <a:cubicBezTo>
                        <a:pt x="127" y="88"/>
                        <a:pt x="88" y="127"/>
                        <a:pt x="39" y="127"/>
                      </a:cubicBezTo>
                      <a:cubicBezTo>
                        <a:pt x="17" y="127"/>
                        <a:pt x="0" y="145"/>
                        <a:pt x="0" y="167"/>
                      </a:cubicBezTo>
                      <a:cubicBezTo>
                        <a:pt x="0" y="467"/>
                        <a:pt x="0" y="467"/>
                        <a:pt x="0" y="467"/>
                      </a:cubicBezTo>
                      <a:cubicBezTo>
                        <a:pt x="0" y="489"/>
                        <a:pt x="17" y="507"/>
                        <a:pt x="39" y="507"/>
                      </a:cubicBezTo>
                      <a:cubicBezTo>
                        <a:pt x="88" y="507"/>
                        <a:pt x="127" y="546"/>
                        <a:pt x="127" y="595"/>
                      </a:cubicBezTo>
                      <a:cubicBezTo>
                        <a:pt x="127" y="617"/>
                        <a:pt x="145" y="634"/>
                        <a:pt x="167" y="634"/>
                      </a:cubicBezTo>
                      <a:cubicBezTo>
                        <a:pt x="1041" y="634"/>
                        <a:pt x="1041" y="634"/>
                        <a:pt x="1041" y="634"/>
                      </a:cubicBezTo>
                      <a:cubicBezTo>
                        <a:pt x="1063" y="634"/>
                        <a:pt x="1081" y="617"/>
                        <a:pt x="1081" y="595"/>
                      </a:cubicBezTo>
                      <a:cubicBezTo>
                        <a:pt x="1081" y="546"/>
                        <a:pt x="1120" y="507"/>
                        <a:pt x="1169" y="507"/>
                      </a:cubicBezTo>
                      <a:cubicBezTo>
                        <a:pt x="1191" y="507"/>
                        <a:pt x="1208" y="489"/>
                        <a:pt x="1208" y="467"/>
                      </a:cubicBezTo>
                      <a:cubicBezTo>
                        <a:pt x="1208" y="167"/>
                        <a:pt x="1208" y="167"/>
                        <a:pt x="1208" y="167"/>
                      </a:cubicBezTo>
                      <a:cubicBezTo>
                        <a:pt x="1208" y="145"/>
                        <a:pt x="1191" y="127"/>
                        <a:pt x="1169" y="127"/>
                      </a:cubicBezTo>
                      <a:close/>
                      <a:moveTo>
                        <a:pt x="1129" y="432"/>
                      </a:moveTo>
                      <a:cubicBezTo>
                        <a:pt x="1069" y="447"/>
                        <a:pt x="1021" y="495"/>
                        <a:pt x="1006" y="555"/>
                      </a:cubicBezTo>
                      <a:cubicBezTo>
                        <a:pt x="202" y="555"/>
                        <a:pt x="202" y="555"/>
                        <a:pt x="202" y="555"/>
                      </a:cubicBezTo>
                      <a:cubicBezTo>
                        <a:pt x="187" y="495"/>
                        <a:pt x="139" y="447"/>
                        <a:pt x="79" y="432"/>
                      </a:cubicBezTo>
                      <a:cubicBezTo>
                        <a:pt x="79" y="202"/>
                        <a:pt x="79" y="202"/>
                        <a:pt x="79" y="202"/>
                      </a:cubicBezTo>
                      <a:cubicBezTo>
                        <a:pt x="139" y="187"/>
                        <a:pt x="187" y="139"/>
                        <a:pt x="202" y="79"/>
                      </a:cubicBezTo>
                      <a:cubicBezTo>
                        <a:pt x="1006" y="79"/>
                        <a:pt x="1006" y="79"/>
                        <a:pt x="1006" y="79"/>
                      </a:cubicBezTo>
                      <a:cubicBezTo>
                        <a:pt x="1021" y="139"/>
                        <a:pt x="1069" y="187"/>
                        <a:pt x="1129" y="202"/>
                      </a:cubicBezTo>
                      <a:cubicBezTo>
                        <a:pt x="1129" y="432"/>
                        <a:pt x="1129" y="432"/>
                        <a:pt x="1129" y="43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42" name="Google Shape;242;p8"/>
                <p:cNvSpPr/>
                <p:nvPr/>
              </p:nvSpPr>
              <p:spPr>
                <a:xfrm>
                  <a:off x="3464829" y="3368967"/>
                  <a:ext cx="32638" cy="85176"/>
                </a:xfrm>
                <a:custGeom>
                  <a:rect b="b" l="l" r="r" t="t"/>
                  <a:pathLst>
                    <a:path extrusionOk="0" h="364" w="139">
                      <a:moveTo>
                        <a:pt x="99" y="0"/>
                      </a:moveTo>
                      <a:cubicBezTo>
                        <a:pt x="39" y="0"/>
                        <a:pt x="39" y="0"/>
                        <a:pt x="39" y="0"/>
                      </a:cubicBezTo>
                      <a:cubicBezTo>
                        <a:pt x="18" y="0"/>
                        <a:pt x="0" y="18"/>
                        <a:pt x="0" y="40"/>
                      </a:cubicBezTo>
                      <a:cubicBezTo>
                        <a:pt x="0" y="62"/>
                        <a:pt x="18" y="79"/>
                        <a:pt x="39" y="79"/>
                      </a:cubicBezTo>
                      <a:cubicBezTo>
                        <a:pt x="59" y="79"/>
                        <a:pt x="59" y="79"/>
                        <a:pt x="59" y="79"/>
                      </a:cubicBezTo>
                      <a:cubicBezTo>
                        <a:pt x="59" y="324"/>
                        <a:pt x="59" y="324"/>
                        <a:pt x="59" y="324"/>
                      </a:cubicBezTo>
                      <a:cubicBezTo>
                        <a:pt x="59" y="346"/>
                        <a:pt x="77" y="364"/>
                        <a:pt x="99" y="364"/>
                      </a:cubicBezTo>
                      <a:cubicBezTo>
                        <a:pt x="121" y="364"/>
                        <a:pt x="139" y="346"/>
                        <a:pt x="139" y="324"/>
                      </a:cubicBezTo>
                      <a:cubicBezTo>
                        <a:pt x="139" y="40"/>
                        <a:pt x="139" y="40"/>
                        <a:pt x="139" y="40"/>
                      </a:cubicBezTo>
                      <a:cubicBezTo>
                        <a:pt x="139" y="18"/>
                        <a:pt x="121" y="0"/>
                        <a:pt x="99"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43" name="Google Shape;243;p8"/>
                <p:cNvSpPr/>
                <p:nvPr/>
              </p:nvSpPr>
              <p:spPr>
                <a:xfrm>
                  <a:off x="3518959" y="3368967"/>
                  <a:ext cx="61295" cy="85176"/>
                </a:xfrm>
                <a:custGeom>
                  <a:rect b="b" l="l" r="r" t="t"/>
                  <a:pathLst>
                    <a:path extrusionOk="0" h="364" w="262">
                      <a:moveTo>
                        <a:pt x="222" y="0"/>
                      </a:moveTo>
                      <a:cubicBezTo>
                        <a:pt x="40" y="0"/>
                        <a:pt x="40" y="0"/>
                        <a:pt x="40" y="0"/>
                      </a:cubicBezTo>
                      <a:cubicBezTo>
                        <a:pt x="18" y="0"/>
                        <a:pt x="0" y="18"/>
                        <a:pt x="0" y="40"/>
                      </a:cubicBezTo>
                      <a:cubicBezTo>
                        <a:pt x="0" y="324"/>
                        <a:pt x="0" y="324"/>
                        <a:pt x="0" y="324"/>
                      </a:cubicBezTo>
                      <a:cubicBezTo>
                        <a:pt x="0" y="346"/>
                        <a:pt x="18" y="364"/>
                        <a:pt x="40" y="364"/>
                      </a:cubicBezTo>
                      <a:cubicBezTo>
                        <a:pt x="222" y="364"/>
                        <a:pt x="222" y="364"/>
                        <a:pt x="222" y="364"/>
                      </a:cubicBezTo>
                      <a:cubicBezTo>
                        <a:pt x="244" y="364"/>
                        <a:pt x="262" y="346"/>
                        <a:pt x="262" y="324"/>
                      </a:cubicBezTo>
                      <a:cubicBezTo>
                        <a:pt x="262" y="40"/>
                        <a:pt x="262" y="40"/>
                        <a:pt x="262" y="40"/>
                      </a:cubicBezTo>
                      <a:cubicBezTo>
                        <a:pt x="262" y="18"/>
                        <a:pt x="244" y="0"/>
                        <a:pt x="222" y="0"/>
                      </a:cubicBezTo>
                      <a:close/>
                      <a:moveTo>
                        <a:pt x="183" y="285"/>
                      </a:moveTo>
                      <a:cubicBezTo>
                        <a:pt x="80" y="285"/>
                        <a:pt x="80" y="285"/>
                        <a:pt x="80" y="285"/>
                      </a:cubicBezTo>
                      <a:cubicBezTo>
                        <a:pt x="80" y="79"/>
                        <a:pt x="80" y="79"/>
                        <a:pt x="80" y="79"/>
                      </a:cubicBezTo>
                      <a:cubicBezTo>
                        <a:pt x="183" y="79"/>
                        <a:pt x="183" y="79"/>
                        <a:pt x="183" y="79"/>
                      </a:cubicBezTo>
                      <a:lnTo>
                        <a:pt x="183" y="285"/>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grpSp>
        <p:grpSp>
          <p:nvGrpSpPr>
            <p:cNvPr id="244" name="Google Shape;244;p8"/>
            <p:cNvGrpSpPr/>
            <p:nvPr/>
          </p:nvGrpSpPr>
          <p:grpSpPr>
            <a:xfrm>
              <a:off x="4600620" y="1242641"/>
              <a:ext cx="3312642" cy="2204052"/>
              <a:chOff x="8000382" y="1242641"/>
              <a:chExt cx="3312642" cy="2204052"/>
            </a:xfrm>
          </p:grpSpPr>
          <p:sp>
            <p:nvSpPr>
              <p:cNvPr id="245" name="Google Shape;245;p8"/>
              <p:cNvSpPr/>
              <p:nvPr/>
            </p:nvSpPr>
            <p:spPr>
              <a:xfrm>
                <a:off x="8000382" y="1313352"/>
                <a:ext cx="3312642" cy="2133341"/>
              </a:xfrm>
              <a:prstGeom prst="rect">
                <a:avLst/>
              </a:prstGeom>
              <a:gradFill>
                <a:gsLst>
                  <a:gs pos="0">
                    <a:srgbClr val="939CAB"/>
                  </a:gs>
                  <a:gs pos="54000">
                    <a:srgbClr val="939CAB"/>
                  </a:gs>
                  <a:gs pos="100000">
                    <a:srgbClr val="667181">
                      <a:alpha val="0"/>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grpSp>
            <p:nvGrpSpPr>
              <p:cNvPr id="246" name="Google Shape;246;p8"/>
              <p:cNvGrpSpPr/>
              <p:nvPr/>
            </p:nvGrpSpPr>
            <p:grpSpPr>
              <a:xfrm>
                <a:off x="9560765" y="1242641"/>
                <a:ext cx="191873" cy="58737"/>
                <a:chOff x="8245475" y="3925888"/>
                <a:chExt cx="233363" cy="71438"/>
              </a:xfrm>
            </p:grpSpPr>
            <p:sp>
              <p:nvSpPr>
                <p:cNvPr id="247" name="Google Shape;247;p8"/>
                <p:cNvSpPr/>
                <p:nvPr/>
              </p:nvSpPr>
              <p:spPr>
                <a:xfrm>
                  <a:off x="8424863" y="3943350"/>
                  <a:ext cx="53975" cy="53975"/>
                </a:xfrm>
                <a:custGeom>
                  <a:rect b="b" l="l" r="r" t="t"/>
                  <a:pathLst>
                    <a:path extrusionOk="0" h="360" w="360">
                      <a:moveTo>
                        <a:pt x="300" y="240"/>
                      </a:moveTo>
                      <a:cubicBezTo>
                        <a:pt x="120" y="240"/>
                        <a:pt x="120" y="240"/>
                        <a:pt x="120" y="240"/>
                      </a:cubicBezTo>
                      <a:cubicBezTo>
                        <a:pt x="120" y="60"/>
                        <a:pt x="120" y="60"/>
                        <a:pt x="120" y="60"/>
                      </a:cubicBezTo>
                      <a:cubicBezTo>
                        <a:pt x="120" y="27"/>
                        <a:pt x="93" y="0"/>
                        <a:pt x="60" y="0"/>
                      </a:cubicBezTo>
                      <a:cubicBezTo>
                        <a:pt x="27" y="0"/>
                        <a:pt x="0" y="27"/>
                        <a:pt x="0" y="60"/>
                      </a:cubicBezTo>
                      <a:cubicBezTo>
                        <a:pt x="0" y="300"/>
                        <a:pt x="0" y="300"/>
                        <a:pt x="0" y="300"/>
                      </a:cubicBezTo>
                      <a:cubicBezTo>
                        <a:pt x="0" y="333"/>
                        <a:pt x="27" y="360"/>
                        <a:pt x="60" y="360"/>
                      </a:cubicBezTo>
                      <a:cubicBezTo>
                        <a:pt x="300" y="360"/>
                        <a:pt x="300" y="360"/>
                        <a:pt x="300" y="360"/>
                      </a:cubicBezTo>
                      <a:cubicBezTo>
                        <a:pt x="333" y="360"/>
                        <a:pt x="360" y="333"/>
                        <a:pt x="360" y="300"/>
                      </a:cubicBezTo>
                      <a:cubicBezTo>
                        <a:pt x="360" y="267"/>
                        <a:pt x="333" y="240"/>
                        <a:pt x="300" y="24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48" name="Google Shape;248;p8"/>
                <p:cNvSpPr/>
                <p:nvPr/>
              </p:nvSpPr>
              <p:spPr>
                <a:xfrm>
                  <a:off x="8245475" y="3925888"/>
                  <a:ext cx="53975" cy="17463"/>
                </a:xfrm>
                <a:custGeom>
                  <a:rect b="b" l="l" r="r" t="t"/>
                  <a:pathLst>
                    <a:path extrusionOk="0" h="120" w="36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49" name="Google Shape;249;p8"/>
                <p:cNvSpPr/>
                <p:nvPr/>
              </p:nvSpPr>
              <p:spPr>
                <a:xfrm>
                  <a:off x="8245475" y="3979863"/>
                  <a:ext cx="53975" cy="17463"/>
                </a:xfrm>
                <a:custGeom>
                  <a:rect b="b" l="l" r="r" t="t"/>
                  <a:pathLst>
                    <a:path extrusionOk="0" h="120" w="360">
                      <a:moveTo>
                        <a:pt x="300" y="0"/>
                      </a:moveTo>
                      <a:cubicBezTo>
                        <a:pt x="60" y="0"/>
                        <a:pt x="60" y="0"/>
                        <a:pt x="60" y="0"/>
                      </a:cubicBezTo>
                      <a:cubicBezTo>
                        <a:pt x="27" y="0"/>
                        <a:pt x="0" y="27"/>
                        <a:pt x="0" y="60"/>
                      </a:cubicBezTo>
                      <a:cubicBezTo>
                        <a:pt x="0" y="93"/>
                        <a:pt x="27" y="120"/>
                        <a:pt x="60" y="120"/>
                      </a:cubicBezTo>
                      <a:cubicBezTo>
                        <a:pt x="300" y="120"/>
                        <a:pt x="300" y="120"/>
                        <a:pt x="300" y="120"/>
                      </a:cubicBezTo>
                      <a:cubicBezTo>
                        <a:pt x="333" y="120"/>
                        <a:pt x="360" y="93"/>
                        <a:pt x="360" y="60"/>
                      </a:cubicBezTo>
                      <a:cubicBezTo>
                        <a:pt x="360" y="27"/>
                        <a:pt x="333" y="0"/>
                        <a:pt x="300" y="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sp>
            <p:nvSpPr>
              <p:cNvPr id="250" name="Google Shape;250;p8"/>
              <p:cNvSpPr txBox="1"/>
              <p:nvPr/>
            </p:nvSpPr>
            <p:spPr>
              <a:xfrm>
                <a:off x="10109435" y="1574753"/>
                <a:ext cx="500393" cy="21544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1" name="Google Shape;251;p8"/>
            <p:cNvGrpSpPr/>
            <p:nvPr/>
          </p:nvGrpSpPr>
          <p:grpSpPr>
            <a:xfrm>
              <a:off x="8293784" y="1153144"/>
              <a:ext cx="3312642" cy="2293549"/>
              <a:chOff x="8594812" y="1153144"/>
              <a:chExt cx="3312642" cy="2293549"/>
            </a:xfrm>
          </p:grpSpPr>
          <p:sp>
            <p:nvSpPr>
              <p:cNvPr id="252" name="Google Shape;252;p8"/>
              <p:cNvSpPr/>
              <p:nvPr/>
            </p:nvSpPr>
            <p:spPr>
              <a:xfrm>
                <a:off x="8594812" y="1313186"/>
                <a:ext cx="3312642" cy="2133507"/>
              </a:xfrm>
              <a:prstGeom prst="rect">
                <a:avLst/>
              </a:prstGeom>
              <a:gradFill>
                <a:gsLst>
                  <a:gs pos="0">
                    <a:srgbClr val="939CAB"/>
                  </a:gs>
                  <a:gs pos="54000">
                    <a:srgbClr val="939CAB"/>
                  </a:gs>
                  <a:gs pos="100000">
                    <a:srgbClr val="667181">
                      <a:alpha val="0"/>
                    </a:srgbClr>
                  </a:gs>
                </a:gsLst>
                <a:lin ang="54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grpSp>
            <p:nvGrpSpPr>
              <p:cNvPr id="253" name="Google Shape;253;p8"/>
              <p:cNvGrpSpPr/>
              <p:nvPr/>
            </p:nvGrpSpPr>
            <p:grpSpPr>
              <a:xfrm>
                <a:off x="10080771" y="1153144"/>
                <a:ext cx="340788" cy="162023"/>
                <a:chOff x="4254500" y="2100263"/>
                <a:chExt cx="1906588" cy="906463"/>
              </a:xfrm>
            </p:grpSpPr>
            <p:sp>
              <p:nvSpPr>
                <p:cNvPr id="254" name="Google Shape;254;p8"/>
                <p:cNvSpPr/>
                <p:nvPr/>
              </p:nvSpPr>
              <p:spPr>
                <a:xfrm>
                  <a:off x="4254500" y="2100263"/>
                  <a:ext cx="1906588" cy="906463"/>
                </a:xfrm>
                <a:custGeom>
                  <a:rect b="b" l="l" r="r" t="t"/>
                  <a:pathLst>
                    <a:path extrusionOk="0" h="970" w="2048">
                      <a:moveTo>
                        <a:pt x="1831" y="0"/>
                      </a:moveTo>
                      <a:cubicBezTo>
                        <a:pt x="1711" y="0"/>
                        <a:pt x="1613" y="97"/>
                        <a:pt x="1613" y="217"/>
                      </a:cubicBezTo>
                      <a:cubicBezTo>
                        <a:pt x="1613" y="261"/>
                        <a:pt x="1626" y="302"/>
                        <a:pt x="1648" y="336"/>
                      </a:cubicBezTo>
                      <a:cubicBezTo>
                        <a:pt x="1413" y="571"/>
                        <a:pt x="1413" y="571"/>
                        <a:pt x="1413" y="571"/>
                      </a:cubicBezTo>
                      <a:cubicBezTo>
                        <a:pt x="1379" y="548"/>
                        <a:pt x="1339" y="535"/>
                        <a:pt x="1295" y="535"/>
                      </a:cubicBezTo>
                      <a:cubicBezTo>
                        <a:pt x="1250" y="535"/>
                        <a:pt x="1207" y="549"/>
                        <a:pt x="1173" y="573"/>
                      </a:cubicBezTo>
                      <a:cubicBezTo>
                        <a:pt x="935" y="336"/>
                        <a:pt x="935" y="336"/>
                        <a:pt x="935" y="336"/>
                      </a:cubicBezTo>
                      <a:cubicBezTo>
                        <a:pt x="958" y="302"/>
                        <a:pt x="971" y="261"/>
                        <a:pt x="971" y="217"/>
                      </a:cubicBezTo>
                      <a:cubicBezTo>
                        <a:pt x="971" y="97"/>
                        <a:pt x="873" y="0"/>
                        <a:pt x="753" y="0"/>
                      </a:cubicBezTo>
                      <a:cubicBezTo>
                        <a:pt x="633" y="0"/>
                        <a:pt x="536" y="97"/>
                        <a:pt x="536" y="217"/>
                      </a:cubicBezTo>
                      <a:cubicBezTo>
                        <a:pt x="536" y="261"/>
                        <a:pt x="549" y="302"/>
                        <a:pt x="571" y="336"/>
                      </a:cubicBezTo>
                      <a:cubicBezTo>
                        <a:pt x="336" y="571"/>
                        <a:pt x="336" y="571"/>
                        <a:pt x="336" y="571"/>
                      </a:cubicBezTo>
                      <a:cubicBezTo>
                        <a:pt x="302" y="548"/>
                        <a:pt x="261" y="535"/>
                        <a:pt x="217" y="535"/>
                      </a:cubicBezTo>
                      <a:cubicBezTo>
                        <a:pt x="98" y="535"/>
                        <a:pt x="0" y="633"/>
                        <a:pt x="0" y="753"/>
                      </a:cubicBezTo>
                      <a:cubicBezTo>
                        <a:pt x="0" y="873"/>
                        <a:pt x="98" y="970"/>
                        <a:pt x="217" y="970"/>
                      </a:cubicBezTo>
                      <a:cubicBezTo>
                        <a:pt x="337" y="970"/>
                        <a:pt x="435" y="873"/>
                        <a:pt x="435" y="753"/>
                      </a:cubicBezTo>
                      <a:cubicBezTo>
                        <a:pt x="435" y="709"/>
                        <a:pt x="422" y="668"/>
                        <a:pt x="400" y="634"/>
                      </a:cubicBezTo>
                      <a:cubicBezTo>
                        <a:pt x="635" y="399"/>
                        <a:pt x="635" y="399"/>
                        <a:pt x="635" y="399"/>
                      </a:cubicBezTo>
                      <a:cubicBezTo>
                        <a:pt x="669" y="422"/>
                        <a:pt x="709" y="435"/>
                        <a:pt x="753" y="435"/>
                      </a:cubicBezTo>
                      <a:cubicBezTo>
                        <a:pt x="797" y="435"/>
                        <a:pt x="838" y="422"/>
                        <a:pt x="872" y="399"/>
                      </a:cubicBezTo>
                      <a:cubicBezTo>
                        <a:pt x="1110" y="638"/>
                        <a:pt x="1110" y="638"/>
                        <a:pt x="1110" y="638"/>
                      </a:cubicBezTo>
                      <a:cubicBezTo>
                        <a:pt x="1090" y="671"/>
                        <a:pt x="1077" y="711"/>
                        <a:pt x="1077" y="753"/>
                      </a:cubicBezTo>
                      <a:cubicBezTo>
                        <a:pt x="1077" y="873"/>
                        <a:pt x="1175" y="970"/>
                        <a:pt x="1295" y="970"/>
                      </a:cubicBezTo>
                      <a:cubicBezTo>
                        <a:pt x="1415" y="970"/>
                        <a:pt x="1512" y="873"/>
                        <a:pt x="1512" y="753"/>
                      </a:cubicBezTo>
                      <a:cubicBezTo>
                        <a:pt x="1512" y="709"/>
                        <a:pt x="1499" y="668"/>
                        <a:pt x="1477" y="634"/>
                      </a:cubicBezTo>
                      <a:cubicBezTo>
                        <a:pt x="1712" y="399"/>
                        <a:pt x="1712" y="399"/>
                        <a:pt x="1712" y="399"/>
                      </a:cubicBezTo>
                      <a:cubicBezTo>
                        <a:pt x="1746" y="422"/>
                        <a:pt x="1787" y="435"/>
                        <a:pt x="1831" y="435"/>
                      </a:cubicBezTo>
                      <a:cubicBezTo>
                        <a:pt x="1950" y="435"/>
                        <a:pt x="2048" y="337"/>
                        <a:pt x="2048" y="217"/>
                      </a:cubicBezTo>
                      <a:cubicBezTo>
                        <a:pt x="2048" y="97"/>
                        <a:pt x="1950" y="0"/>
                        <a:pt x="1831" y="0"/>
                      </a:cubicBezTo>
                      <a:close/>
                      <a:moveTo>
                        <a:pt x="217" y="880"/>
                      </a:moveTo>
                      <a:cubicBezTo>
                        <a:pt x="147" y="880"/>
                        <a:pt x="90" y="823"/>
                        <a:pt x="90" y="753"/>
                      </a:cubicBezTo>
                      <a:cubicBezTo>
                        <a:pt x="90" y="682"/>
                        <a:pt x="147" y="625"/>
                        <a:pt x="217" y="625"/>
                      </a:cubicBezTo>
                      <a:cubicBezTo>
                        <a:pt x="288" y="625"/>
                        <a:pt x="345" y="682"/>
                        <a:pt x="345" y="753"/>
                      </a:cubicBezTo>
                      <a:cubicBezTo>
                        <a:pt x="345" y="823"/>
                        <a:pt x="288" y="880"/>
                        <a:pt x="217" y="880"/>
                      </a:cubicBezTo>
                      <a:close/>
                      <a:moveTo>
                        <a:pt x="753" y="345"/>
                      </a:moveTo>
                      <a:cubicBezTo>
                        <a:pt x="683" y="345"/>
                        <a:pt x="626" y="288"/>
                        <a:pt x="626" y="217"/>
                      </a:cubicBezTo>
                      <a:cubicBezTo>
                        <a:pt x="626" y="147"/>
                        <a:pt x="683" y="90"/>
                        <a:pt x="753" y="90"/>
                      </a:cubicBezTo>
                      <a:cubicBezTo>
                        <a:pt x="823" y="90"/>
                        <a:pt x="881" y="147"/>
                        <a:pt x="881" y="217"/>
                      </a:cubicBezTo>
                      <a:cubicBezTo>
                        <a:pt x="881" y="288"/>
                        <a:pt x="823" y="345"/>
                        <a:pt x="753" y="345"/>
                      </a:cubicBezTo>
                      <a:close/>
                      <a:moveTo>
                        <a:pt x="1295" y="880"/>
                      </a:moveTo>
                      <a:cubicBezTo>
                        <a:pt x="1225" y="880"/>
                        <a:pt x="1167" y="823"/>
                        <a:pt x="1167" y="753"/>
                      </a:cubicBezTo>
                      <a:cubicBezTo>
                        <a:pt x="1167" y="682"/>
                        <a:pt x="1225" y="625"/>
                        <a:pt x="1295" y="625"/>
                      </a:cubicBezTo>
                      <a:cubicBezTo>
                        <a:pt x="1365" y="625"/>
                        <a:pt x="1422" y="682"/>
                        <a:pt x="1422" y="753"/>
                      </a:cubicBezTo>
                      <a:cubicBezTo>
                        <a:pt x="1422" y="823"/>
                        <a:pt x="1365" y="880"/>
                        <a:pt x="1295" y="880"/>
                      </a:cubicBezTo>
                      <a:close/>
                      <a:moveTo>
                        <a:pt x="1831" y="345"/>
                      </a:moveTo>
                      <a:cubicBezTo>
                        <a:pt x="1760" y="345"/>
                        <a:pt x="1703" y="288"/>
                        <a:pt x="1703" y="217"/>
                      </a:cubicBezTo>
                      <a:cubicBezTo>
                        <a:pt x="1703" y="147"/>
                        <a:pt x="1760" y="90"/>
                        <a:pt x="1831" y="90"/>
                      </a:cubicBezTo>
                      <a:cubicBezTo>
                        <a:pt x="1901" y="90"/>
                        <a:pt x="1958" y="147"/>
                        <a:pt x="1958" y="217"/>
                      </a:cubicBezTo>
                      <a:cubicBezTo>
                        <a:pt x="1958" y="288"/>
                        <a:pt x="1901" y="345"/>
                        <a:pt x="1831" y="345"/>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55" name="Google Shape;255;p8"/>
                <p:cNvSpPr/>
                <p:nvPr/>
              </p:nvSpPr>
              <p:spPr>
                <a:xfrm>
                  <a:off x="4752975" y="2598738"/>
                  <a:ext cx="176213" cy="174625"/>
                </a:xfrm>
                <a:custGeom>
                  <a:rect b="b" l="l" r="r" t="t"/>
                  <a:pathLst>
                    <a:path extrusionOk="0" h="186" w="190">
                      <a:moveTo>
                        <a:pt x="172" y="18"/>
                      </a:moveTo>
                      <a:cubicBezTo>
                        <a:pt x="155" y="0"/>
                        <a:pt x="126" y="0"/>
                        <a:pt x="109" y="18"/>
                      </a:cubicBezTo>
                      <a:cubicBezTo>
                        <a:pt x="17" y="109"/>
                        <a:pt x="17" y="109"/>
                        <a:pt x="17" y="109"/>
                      </a:cubicBezTo>
                      <a:cubicBezTo>
                        <a:pt x="0" y="127"/>
                        <a:pt x="0" y="155"/>
                        <a:pt x="17" y="173"/>
                      </a:cubicBezTo>
                      <a:cubicBezTo>
                        <a:pt x="26" y="182"/>
                        <a:pt x="37" y="186"/>
                        <a:pt x="49" y="186"/>
                      </a:cubicBezTo>
                      <a:cubicBezTo>
                        <a:pt x="60" y="186"/>
                        <a:pt x="72" y="182"/>
                        <a:pt x="81" y="173"/>
                      </a:cubicBezTo>
                      <a:cubicBezTo>
                        <a:pt x="172" y="81"/>
                        <a:pt x="172" y="81"/>
                        <a:pt x="172" y="81"/>
                      </a:cubicBezTo>
                      <a:cubicBezTo>
                        <a:pt x="190" y="64"/>
                        <a:pt x="190" y="35"/>
                        <a:pt x="172" y="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sp>
              <p:nvSpPr>
                <p:cNvPr id="256" name="Google Shape;256;p8"/>
                <p:cNvSpPr/>
                <p:nvPr/>
              </p:nvSpPr>
              <p:spPr>
                <a:xfrm>
                  <a:off x="5486400" y="2330451"/>
                  <a:ext cx="177800" cy="174625"/>
                </a:xfrm>
                <a:custGeom>
                  <a:rect b="b" l="l" r="r" t="t"/>
                  <a:pathLst>
                    <a:path extrusionOk="0" h="186" w="190">
                      <a:moveTo>
                        <a:pt x="173" y="18"/>
                      </a:moveTo>
                      <a:cubicBezTo>
                        <a:pt x="155" y="0"/>
                        <a:pt x="127" y="0"/>
                        <a:pt x="109" y="18"/>
                      </a:cubicBezTo>
                      <a:cubicBezTo>
                        <a:pt x="18" y="109"/>
                        <a:pt x="18" y="109"/>
                        <a:pt x="18" y="109"/>
                      </a:cubicBezTo>
                      <a:cubicBezTo>
                        <a:pt x="0" y="127"/>
                        <a:pt x="0" y="155"/>
                        <a:pt x="18" y="173"/>
                      </a:cubicBezTo>
                      <a:cubicBezTo>
                        <a:pt x="27" y="182"/>
                        <a:pt x="38" y="186"/>
                        <a:pt x="50" y="186"/>
                      </a:cubicBezTo>
                      <a:cubicBezTo>
                        <a:pt x="61" y="186"/>
                        <a:pt x="73" y="181"/>
                        <a:pt x="81" y="173"/>
                      </a:cubicBezTo>
                      <a:cubicBezTo>
                        <a:pt x="173" y="81"/>
                        <a:pt x="173" y="81"/>
                        <a:pt x="173" y="81"/>
                      </a:cubicBezTo>
                      <a:cubicBezTo>
                        <a:pt x="190" y="64"/>
                        <a:pt x="190" y="35"/>
                        <a:pt x="173" y="1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Quattrocento Sans"/>
                    <a:ea typeface="Quattrocento Sans"/>
                    <a:cs typeface="Quattrocento Sans"/>
                    <a:sym typeface="Quattrocento Sans"/>
                  </a:endParaRPr>
                </a:p>
              </p:txBody>
            </p:sp>
          </p:grpSp>
        </p:grpSp>
      </p:grpSp>
      <p:grpSp>
        <p:nvGrpSpPr>
          <p:cNvPr id="257" name="Google Shape;257;p8"/>
          <p:cNvGrpSpPr/>
          <p:nvPr/>
        </p:nvGrpSpPr>
        <p:grpSpPr>
          <a:xfrm>
            <a:off x="5365971" y="4601291"/>
            <a:ext cx="7453302" cy="1662075"/>
            <a:chOff x="867913" y="3748096"/>
            <a:chExt cx="10456171" cy="2332715"/>
          </a:xfrm>
        </p:grpSpPr>
        <p:sp>
          <p:nvSpPr>
            <p:cNvPr id="258" name="Google Shape;258;p8"/>
            <p:cNvSpPr/>
            <p:nvPr/>
          </p:nvSpPr>
          <p:spPr>
            <a:xfrm>
              <a:off x="6420243" y="3748096"/>
              <a:ext cx="4903841" cy="2332715"/>
            </a:xfrm>
            <a:prstGeom prst="rect">
              <a:avLst/>
            </a:prstGeom>
            <a:solidFill>
              <a:srgbClr val="CFCFCF">
                <a:alpha val="2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sp>
          <p:nvSpPr>
            <p:cNvPr id="259" name="Google Shape;259;p8"/>
            <p:cNvSpPr/>
            <p:nvPr/>
          </p:nvSpPr>
          <p:spPr>
            <a:xfrm>
              <a:off x="867913" y="3748096"/>
              <a:ext cx="4903841" cy="2332715"/>
            </a:xfrm>
            <a:prstGeom prst="rect">
              <a:avLst/>
            </a:prstGeom>
            <a:solidFill>
              <a:srgbClr val="CFCFCF">
                <a:alpha val="29411"/>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Quattrocento Sans"/>
                <a:ea typeface="Quattrocento Sans"/>
                <a:cs typeface="Quattrocento Sans"/>
                <a:sym typeface="Quattrocento Sans"/>
              </a:endParaRPr>
            </a:p>
          </p:txBody>
        </p:sp>
      </p:grpSp>
      <p:sp>
        <p:nvSpPr>
          <p:cNvPr id="260" name="Google Shape;260;p8"/>
          <p:cNvSpPr txBox="1"/>
          <p:nvPr/>
        </p:nvSpPr>
        <p:spPr>
          <a:xfrm>
            <a:off x="3155049" y="252619"/>
            <a:ext cx="5392603" cy="492443"/>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rgbClr val="30353F"/>
                </a:solidFill>
                <a:latin typeface="Century Gothic"/>
                <a:ea typeface="Century Gothic"/>
                <a:cs typeface="Century Gothic"/>
                <a:sym typeface="Century Gothic"/>
              </a:rPr>
              <a:t>Cleaning Enrollment Data</a:t>
            </a:r>
            <a:endParaRPr b="0" i="0" sz="1400" u="none" cap="none" strike="noStrike">
              <a:solidFill>
                <a:srgbClr val="000000"/>
              </a:solidFill>
              <a:latin typeface="Arial"/>
              <a:ea typeface="Arial"/>
              <a:cs typeface="Arial"/>
              <a:sym typeface="Arial"/>
            </a:endParaRPr>
          </a:p>
        </p:txBody>
      </p:sp>
      <p:pic>
        <p:nvPicPr>
          <p:cNvPr id="261" name="Google Shape;261;p8"/>
          <p:cNvPicPr preferRelativeResize="0"/>
          <p:nvPr/>
        </p:nvPicPr>
        <p:blipFill rotWithShape="1">
          <a:blip r:embed="rId3">
            <a:alphaModFix/>
          </a:blip>
          <a:srcRect b="0" l="0" r="0" t="0"/>
          <a:stretch/>
        </p:blipFill>
        <p:spPr>
          <a:xfrm>
            <a:off x="-28721" y="1886356"/>
            <a:ext cx="5556614" cy="4005042"/>
          </a:xfrm>
          <a:prstGeom prst="rect">
            <a:avLst/>
          </a:prstGeom>
          <a:noFill/>
          <a:ln>
            <a:noFill/>
          </a:ln>
        </p:spPr>
      </p:pic>
      <p:pic>
        <p:nvPicPr>
          <p:cNvPr id="262" name="Google Shape;262;p8"/>
          <p:cNvPicPr preferRelativeResize="0"/>
          <p:nvPr/>
        </p:nvPicPr>
        <p:blipFill rotWithShape="1">
          <a:blip r:embed="rId4">
            <a:alphaModFix/>
          </a:blip>
          <a:srcRect b="0" l="0" r="0" t="0"/>
          <a:stretch/>
        </p:blipFill>
        <p:spPr>
          <a:xfrm>
            <a:off x="5689814" y="2225835"/>
            <a:ext cx="6368598" cy="2838032"/>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Blue Warm">
      <a:dk1>
        <a:srgbClr val="000000"/>
      </a:dk1>
      <a:lt1>
        <a:srgbClr val="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2021-11-10T20:27:46Z</dcterms:created>
  <dc:creator>erikagonzalez5@gmail.com</dc:creator>
</cp:coreProperties>
</file>